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742" r:id="rId3"/>
    <p:sldId id="773" r:id="rId4"/>
    <p:sldId id="776" r:id="rId5"/>
    <p:sldId id="769" r:id="rId6"/>
    <p:sldId id="774" r:id="rId7"/>
    <p:sldId id="770" r:id="rId8"/>
    <p:sldId id="771" r:id="rId9"/>
    <p:sldId id="777" r:id="rId10"/>
    <p:sldId id="778" r:id="rId11"/>
    <p:sldId id="772" r:id="rId12"/>
    <p:sldId id="775" r:id="rId13"/>
    <p:sldId id="743" r:id="rId14"/>
    <p:sldId id="745" r:id="rId15"/>
    <p:sldId id="746" r:id="rId16"/>
    <p:sldId id="747" r:id="rId17"/>
    <p:sldId id="752" r:id="rId18"/>
    <p:sldId id="780" r:id="rId19"/>
    <p:sldId id="781" r:id="rId20"/>
    <p:sldId id="782" r:id="rId21"/>
    <p:sldId id="784" r:id="rId22"/>
    <p:sldId id="779" r:id="rId23"/>
    <p:sldId id="754" r:id="rId24"/>
    <p:sldId id="755" r:id="rId25"/>
    <p:sldId id="756" r:id="rId26"/>
    <p:sldId id="757" r:id="rId27"/>
    <p:sldId id="758" r:id="rId28"/>
    <p:sldId id="759" r:id="rId29"/>
    <p:sldId id="753" r:id="rId30"/>
    <p:sldId id="744" r:id="rId31"/>
    <p:sldId id="786" r:id="rId32"/>
    <p:sldId id="787" r:id="rId33"/>
    <p:sldId id="731" r:id="rId34"/>
    <p:sldId id="788" r:id="rId35"/>
    <p:sldId id="789" r:id="rId36"/>
    <p:sldId id="703" r:id="rId37"/>
    <p:sldId id="785" r:id="rId38"/>
    <p:sldId id="740" r:id="rId39"/>
    <p:sldId id="705" r:id="rId40"/>
    <p:sldId id="706" r:id="rId41"/>
    <p:sldId id="707" r:id="rId42"/>
    <p:sldId id="710" r:id="rId43"/>
    <p:sldId id="711" r:id="rId44"/>
    <p:sldId id="738" r:id="rId45"/>
    <p:sldId id="715" r:id="rId46"/>
  </p:sldIdLst>
  <p:sldSz cx="9144000" cy="6858000" type="screen4x3"/>
  <p:notesSz cx="14630400" cy="19102388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omic Sans MS" panose="030F0702030302020204" pitchFamily="66" charset="0"/>
      <p:regular r:id="rId53"/>
      <p:bold r:id="rId54"/>
      <p:italic r:id="rId55"/>
      <p:boldItalic r:id="rId56"/>
    </p:embeddedFont>
    <p:embeddedFont>
      <p:font typeface="Euclid Math Two" panose="02050601010101010101" pitchFamily="18" charset="2"/>
      <p:regular r:id="rId57"/>
      <p:bold r:id="rId58"/>
    </p:embeddedFont>
    <p:embeddedFont>
      <p:font typeface="Euclid Math One" panose="05050601010101010101" pitchFamily="18" charset="2"/>
      <p:regular r:id="rId59"/>
      <p:bold r:id="rId60"/>
    </p:embeddedFont>
    <p:embeddedFont>
      <p:font typeface="Euclid Symbol" panose="05050102010706020507" pitchFamily="18" charset="2"/>
      <p:regular r:id="rId61"/>
      <p:bold r:id="rId62"/>
      <p:italic r:id="rId63"/>
      <p:boldItalic r:id="rId64"/>
    </p:embeddedFont>
    <p:embeddedFont>
      <p:font typeface="Copperplate Gothic Light" panose="020E0507020206020404" pitchFamily="34" charset="0"/>
      <p:regular r:id="rId65"/>
    </p:embeddedFont>
    <p:embeddedFont>
      <p:font typeface="Euclid Extra" panose="02050502000505020303" pitchFamily="18" charset="2"/>
      <p:regular r:id="rId66"/>
      <p:bold r:id="rId6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CCB"/>
    <a:srgbClr val="FF0000"/>
    <a:srgbClr val="008000"/>
    <a:srgbClr val="FFE7E7"/>
    <a:srgbClr val="FFFF99"/>
    <a:srgbClr val="FFCCCC"/>
    <a:srgbClr val="000000"/>
    <a:srgbClr val="990099"/>
    <a:srgbClr val="CC0099"/>
    <a:srgbClr val="F3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3963" autoAdjust="0"/>
  </p:normalViewPr>
  <p:slideViewPr>
    <p:cSldViewPr>
      <p:cViewPr varScale="1">
        <p:scale>
          <a:sx n="69" d="100"/>
          <a:sy n="69" d="100"/>
        </p:scale>
        <p:origin x="44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95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8286750" y="0"/>
            <a:ext cx="6340475" cy="95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70BB25-E0A7-4D9B-A53D-D2164EFF172D}" type="datetimeFigureOut">
              <a:rPr lang="hu-HU"/>
              <a:pPr>
                <a:defRPr/>
              </a:pPr>
              <a:t>2018. 06. 18.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18143538"/>
            <a:ext cx="6340475" cy="95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8286750" y="18143538"/>
            <a:ext cx="6340475" cy="95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49007A-8B52-4368-BDD6-30FBF87185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708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95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95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644494-5D77-4717-9893-9B8B2BB1207B}" type="datetimeFigureOut">
              <a:rPr lang="hu-HU"/>
              <a:pPr>
                <a:defRPr/>
              </a:pPr>
              <a:t>2018. 06. 18.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538413" y="1431925"/>
            <a:ext cx="9553575" cy="716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463675" y="9074150"/>
            <a:ext cx="11703050" cy="859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18143538"/>
            <a:ext cx="6340475" cy="95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8286750" y="18143538"/>
            <a:ext cx="6340475" cy="95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DB0101-E22C-42B8-831B-3800847B84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3422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1AA5AE-7616-4C1E-882F-CE2536F78DD8}" type="slidenum">
              <a:rPr lang="hu-HU" smtClean="0"/>
              <a:pPr/>
              <a:t>1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EA168-1176-4C35-9D1A-A2841FB9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98F3-8203-49EE-8418-F50B1D54C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FF98-1081-468C-8DC4-4EBEB83D3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3526-3F87-4004-82AE-EEAF8A233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5FFA-B07E-403A-BDF2-B3E0E7D81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BDB07-65B4-4068-A092-6D9E0EE30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5745-938F-4295-ABB8-A328B8F82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F7CDD-AB83-43A5-B414-0905E82FA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E718B-478B-4554-9C13-D281783F4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796D-ED66-43CC-8729-D515E96D9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FC50-A8F3-473D-8BC1-154A645DD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63EEE1-2939-4E7A-82C2-0CABCF8A7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874753" y="953508"/>
            <a:ext cx="5404043" cy="177439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hu-HU" sz="4400">
                <a:solidFill>
                  <a:srgbClr val="000000"/>
                </a:solidFill>
                <a:latin typeface="Comic Sans MS" pitchFamily="66" charset="0"/>
              </a:rPr>
              <a:t>Partitioning and </a:t>
            </a:r>
            <a:endParaRPr lang="hu-HU" sz="44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lnSpc>
                <a:spcPct val="130000"/>
              </a:lnSpc>
            </a:pPr>
            <a:r>
              <a:rPr lang="hu-HU" sz="4400" smtClean="0">
                <a:solidFill>
                  <a:srgbClr val="000000"/>
                </a:solidFill>
                <a:latin typeface="Comic Sans MS" pitchFamily="66" charset="0"/>
              </a:rPr>
              <a:t>decomposing </a:t>
            </a:r>
            <a:r>
              <a:rPr lang="hu-HU" sz="4400">
                <a:solidFill>
                  <a:srgbClr val="000000"/>
                </a:solidFill>
                <a:latin typeface="Comic Sans MS" pitchFamily="66" charset="0"/>
              </a:rPr>
              <a:t>graphs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16168" y="3289300"/>
            <a:ext cx="5371983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800" dirty="0">
                <a:solidFill>
                  <a:srgbClr val="0000CC"/>
                </a:solidFill>
                <a:latin typeface="Copperplate Gothic Light" pitchFamily="34" charset="0"/>
              </a:rPr>
              <a:t>L</a:t>
            </a:r>
            <a:r>
              <a:rPr lang="hu-HU" sz="2800" dirty="0">
                <a:solidFill>
                  <a:srgbClr val="0000CC"/>
                </a:solidFill>
                <a:latin typeface="Copperplate Gothic Light" pitchFamily="34" charset="0"/>
              </a:rPr>
              <a:t>á</a:t>
            </a:r>
            <a:r>
              <a:rPr lang="en-US" sz="2800" dirty="0" err="1">
                <a:solidFill>
                  <a:srgbClr val="0000CC"/>
                </a:solidFill>
                <a:latin typeface="Copperplate Gothic Light" pitchFamily="34" charset="0"/>
              </a:rPr>
              <a:t>szl</a:t>
            </a:r>
            <a:r>
              <a:rPr lang="hu-HU" sz="2800" dirty="0">
                <a:solidFill>
                  <a:srgbClr val="0000CC"/>
                </a:solidFill>
                <a:latin typeface="Copperplate Gothic Light" pitchFamily="34" charset="0"/>
              </a:rPr>
              <a:t>ó</a:t>
            </a:r>
            <a:r>
              <a:rPr lang="en-US" sz="2800" dirty="0">
                <a:solidFill>
                  <a:srgbClr val="0000CC"/>
                </a:solidFill>
                <a:latin typeface="Copperplate Gothic Ligh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opperplate Gothic Light" pitchFamily="34" charset="0"/>
              </a:rPr>
              <a:t>Lov</a:t>
            </a:r>
            <a:r>
              <a:rPr lang="hu-HU" sz="2800" dirty="0">
                <a:solidFill>
                  <a:srgbClr val="0000CC"/>
                </a:solidFill>
                <a:latin typeface="Copperplate Gothic Light" pitchFamily="34" charset="0"/>
              </a:rPr>
              <a:t>á</a:t>
            </a:r>
            <a:r>
              <a:rPr lang="en-US" sz="2800" dirty="0" err="1">
                <a:solidFill>
                  <a:srgbClr val="0000CC"/>
                </a:solidFill>
                <a:latin typeface="Copperplate Gothic Light" pitchFamily="34" charset="0"/>
              </a:rPr>
              <a:t>sz</a:t>
            </a: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  <a:p>
            <a:pPr algn="ctr">
              <a:lnSpc>
                <a:spcPct val="160000"/>
              </a:lnSpc>
            </a:pPr>
            <a:r>
              <a:rPr lang="hu-HU" smtClean="0">
                <a:solidFill>
                  <a:srgbClr val="0000CC"/>
                </a:solidFill>
                <a:latin typeface="Comic Sans MS" pitchFamily="66" charset="0"/>
              </a:rPr>
              <a:t>Hungarian Academy of Sciences</a:t>
            </a:r>
          </a:p>
          <a:p>
            <a:pPr algn="ctr">
              <a:lnSpc>
                <a:spcPct val="160000"/>
              </a:lnSpc>
            </a:pPr>
            <a:r>
              <a:rPr lang="hu-HU" smtClean="0">
                <a:solidFill>
                  <a:srgbClr val="0000CC"/>
                </a:solidFill>
                <a:latin typeface="Comic Sans MS" pitchFamily="66" charset="0"/>
              </a:rPr>
              <a:t>and</a:t>
            </a:r>
          </a:p>
          <a:p>
            <a:pPr algn="ctr">
              <a:lnSpc>
                <a:spcPct val="160000"/>
              </a:lnSpc>
            </a:pPr>
            <a:r>
              <a:rPr lang="en-US" smtClean="0">
                <a:solidFill>
                  <a:srgbClr val="0000CC"/>
                </a:solidFill>
                <a:latin typeface="Comic Sans MS" pitchFamily="66" charset="0"/>
              </a:rPr>
              <a:t>Eötvös </a:t>
            </a:r>
            <a:r>
              <a:rPr lang="en-US" dirty="0" err="1">
                <a:solidFill>
                  <a:srgbClr val="0000CC"/>
                </a:solidFill>
                <a:latin typeface="Comic Sans MS" pitchFamily="66" charset="0"/>
              </a:rPr>
              <a:t>Lor</a:t>
            </a:r>
            <a:r>
              <a:rPr lang="hu-HU" dirty="0" err="1">
                <a:solidFill>
                  <a:srgbClr val="0000CC"/>
                </a:solidFill>
                <a:latin typeface="Comic Sans MS" pitchFamily="66" charset="0"/>
              </a:rPr>
              <a:t>ánd</a:t>
            </a:r>
            <a:r>
              <a:rPr lang="hu-HU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University, Budapest </a:t>
            </a:r>
          </a:p>
        </p:txBody>
      </p:sp>
      <p:sp>
        <p:nvSpPr>
          <p:cNvPr id="27653" name="Dátum hely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January 2018</a:t>
            </a: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545" y="629816"/>
            <a:ext cx="9427023" cy="1143000"/>
          </a:xfrm>
          <a:ln/>
        </p:spPr>
        <p:txBody>
          <a:bodyPr/>
          <a:lstStyle/>
          <a:p>
            <a:pPr algn="l"/>
            <a:r>
              <a:rPr lang="hu-HU" sz="3200" smtClean="0"/>
              <a:t>Weak Regularity </a:t>
            </a:r>
            <a:r>
              <a:rPr lang="en-US" sz="3200" smtClean="0"/>
              <a:t>Lemma</a:t>
            </a:r>
            <a:r>
              <a:rPr lang="hu-HU" sz="3200" smtClean="0"/>
              <a:t>  </a:t>
            </a:r>
            <a:r>
              <a:rPr lang="hu-HU" sz="3200" smtClean="0">
                <a:solidFill>
                  <a:srgbClr val="009900"/>
                </a:solidFill>
              </a:rPr>
              <a:t>(Szemerédi) </a:t>
            </a:r>
            <a:br>
              <a:rPr lang="hu-HU" sz="3200" smtClean="0">
                <a:solidFill>
                  <a:srgbClr val="009900"/>
                </a:solidFill>
              </a:rPr>
            </a:br>
            <a:r>
              <a:rPr lang="hu-HU" sz="3200">
                <a:solidFill>
                  <a:srgbClr val="009900"/>
                </a:solidFill>
              </a:rPr>
              <a:t>	</a:t>
            </a:r>
            <a:r>
              <a:rPr lang="hu-HU" sz="3200" smtClean="0">
                <a:solidFill>
                  <a:srgbClr val="009900"/>
                </a:solidFill>
              </a:rPr>
              <a:t>			       Frieze-Kannan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160784" y="1447800"/>
            <a:ext cx="4267200" cy="236220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313184" y="1447800"/>
            <a:ext cx="4064000" cy="2286000"/>
            <a:chOff x="576" y="1152"/>
            <a:chExt cx="2560" cy="1440"/>
          </a:xfrm>
        </p:grpSpPr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576" y="1904"/>
              <a:ext cx="1680" cy="30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672" y="16"/>
                </a:cxn>
                <a:cxn ang="0">
                  <a:pos x="1440" y="208"/>
                </a:cxn>
                <a:cxn ang="0">
                  <a:pos x="1680" y="256"/>
                </a:cxn>
              </a:cxnLst>
              <a:rect l="0" t="0" r="r" b="b"/>
              <a:pathLst>
                <a:path w="1680" h="304">
                  <a:moveTo>
                    <a:pt x="0" y="304"/>
                  </a:moveTo>
                  <a:cubicBezTo>
                    <a:pt x="216" y="168"/>
                    <a:pt x="432" y="32"/>
                    <a:pt x="672" y="16"/>
                  </a:cubicBezTo>
                  <a:cubicBezTo>
                    <a:pt x="912" y="0"/>
                    <a:pt x="1272" y="168"/>
                    <a:pt x="1440" y="208"/>
                  </a:cubicBezTo>
                  <a:cubicBezTo>
                    <a:pt x="1608" y="248"/>
                    <a:pt x="1644" y="252"/>
                    <a:pt x="1680" y="256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auto">
            <a:xfrm>
              <a:off x="2232" y="1728"/>
              <a:ext cx="216" cy="864"/>
            </a:xfrm>
            <a:custGeom>
              <a:avLst/>
              <a:gdLst/>
              <a:ahLst/>
              <a:cxnLst>
                <a:cxn ang="0">
                  <a:pos x="72" y="864"/>
                </a:cxn>
                <a:cxn ang="0">
                  <a:pos x="24" y="432"/>
                </a:cxn>
                <a:cxn ang="0">
                  <a:pos x="216" y="0"/>
                </a:cxn>
              </a:cxnLst>
              <a:rect l="0" t="0" r="r" b="b"/>
              <a:pathLst>
                <a:path w="216" h="864">
                  <a:moveTo>
                    <a:pt x="72" y="864"/>
                  </a:moveTo>
                  <a:cubicBezTo>
                    <a:pt x="36" y="720"/>
                    <a:pt x="0" y="576"/>
                    <a:pt x="24" y="432"/>
                  </a:cubicBezTo>
                  <a:cubicBezTo>
                    <a:pt x="48" y="288"/>
                    <a:pt x="132" y="144"/>
                    <a:pt x="216" y="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auto">
            <a:xfrm>
              <a:off x="1728" y="1440"/>
              <a:ext cx="1408" cy="320"/>
            </a:xfrm>
            <a:custGeom>
              <a:avLst/>
              <a:gdLst/>
              <a:ahLst/>
              <a:cxnLst>
                <a:cxn ang="0">
                  <a:pos x="1344" y="192"/>
                </a:cxn>
                <a:cxn ang="0">
                  <a:pos x="1296" y="192"/>
                </a:cxn>
                <a:cxn ang="0">
                  <a:pos x="672" y="288"/>
                </a:cxn>
                <a:cxn ang="0">
                  <a:pos x="0" y="0"/>
                </a:cxn>
              </a:cxnLst>
              <a:rect l="0" t="0" r="r" b="b"/>
              <a:pathLst>
                <a:path w="1408" h="320">
                  <a:moveTo>
                    <a:pt x="1344" y="192"/>
                  </a:moveTo>
                  <a:cubicBezTo>
                    <a:pt x="1376" y="184"/>
                    <a:pt x="1408" y="176"/>
                    <a:pt x="1296" y="192"/>
                  </a:cubicBezTo>
                  <a:cubicBezTo>
                    <a:pt x="1184" y="208"/>
                    <a:pt x="888" y="320"/>
                    <a:pt x="672" y="288"/>
                  </a:cubicBezTo>
                  <a:cubicBezTo>
                    <a:pt x="456" y="256"/>
                    <a:pt x="228" y="1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auto">
            <a:xfrm>
              <a:off x="1000" y="1152"/>
              <a:ext cx="792" cy="816"/>
            </a:xfrm>
            <a:custGeom>
              <a:avLst/>
              <a:gdLst/>
              <a:ahLst/>
              <a:cxnLst>
                <a:cxn ang="0">
                  <a:pos x="776" y="0"/>
                </a:cxn>
                <a:cxn ang="0">
                  <a:pos x="680" y="336"/>
                </a:cxn>
                <a:cxn ang="0">
                  <a:pos x="104" y="432"/>
                </a:cxn>
                <a:cxn ang="0">
                  <a:pos x="56" y="816"/>
                </a:cxn>
              </a:cxnLst>
              <a:rect l="0" t="0" r="r" b="b"/>
              <a:pathLst>
                <a:path w="792" h="816">
                  <a:moveTo>
                    <a:pt x="776" y="0"/>
                  </a:moveTo>
                  <a:cubicBezTo>
                    <a:pt x="784" y="132"/>
                    <a:pt x="792" y="264"/>
                    <a:pt x="680" y="336"/>
                  </a:cubicBezTo>
                  <a:cubicBezTo>
                    <a:pt x="568" y="408"/>
                    <a:pt x="208" y="352"/>
                    <a:pt x="104" y="432"/>
                  </a:cubicBezTo>
                  <a:cubicBezTo>
                    <a:pt x="0" y="512"/>
                    <a:pt x="28" y="664"/>
                    <a:pt x="56" y="816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</p:grpSp>
      <p:sp>
        <p:nvSpPr>
          <p:cNvPr id="19" name="Dia számának helye 5"/>
          <p:cNvSpPr txBox="1">
            <a:spLocks/>
          </p:cNvSpPr>
          <p:nvPr/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B3546A2-2881-4C96-99E3-A13A7BAF87B7}" type="slidenum">
              <a:rPr lang="en-US" altLang="en-US" sz="14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9645" y="1712556"/>
            <a:ext cx="46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hu-HU" sz="2800" i="1" smtClean="0"/>
              <a:t>V</a:t>
            </a:r>
            <a:r>
              <a:rPr lang="hu-HU" sz="2800" i="1" baseline="-25000"/>
              <a:t>i</a:t>
            </a:r>
            <a:endParaRPr lang="hu-HU" sz="2800" i="1" baseline="-2500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639582" y="262129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hu-HU" sz="2800" i="1" smtClean="0"/>
              <a:t>V</a:t>
            </a:r>
            <a:r>
              <a:rPr lang="hu-HU" sz="2800" i="1" baseline="-25000" smtClean="0"/>
              <a:t>j</a:t>
            </a:r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>
                <a:solidFill>
                  <a:srgbClr val="000000"/>
                </a:solidFill>
              </a:rPr>
              <a:t>Regularity partitions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2762" y="4343400"/>
            <a:ext cx="9137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/>
              <a:t># of triangles, pentagons, … (almost) same in </a:t>
            </a:r>
            <a:r>
              <a:rPr lang="hu-HU" sz="2800" i="1" smtClean="0"/>
              <a:t>G</a:t>
            </a:r>
            <a:r>
              <a:rPr lang="hu-HU" sz="2800" smtClean="0"/>
              <a:t> and </a:t>
            </a:r>
            <a:r>
              <a:rPr lang="hu-HU" sz="2800" i="1" smtClean="0"/>
              <a:t>G</a:t>
            </a:r>
            <a:r>
              <a:rPr lang="hu-HU" sz="2800" i="1" baseline="30000" smtClean="0"/>
              <a:t>P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6200" y="4963180"/>
            <a:ext cx="907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/>
              <a:t>maximum cut, bisection, …   (almost) same in </a:t>
            </a:r>
            <a:r>
              <a:rPr lang="hu-HU" sz="2800" i="1" smtClean="0"/>
              <a:t>G</a:t>
            </a:r>
            <a:r>
              <a:rPr lang="hu-HU" sz="2800" smtClean="0"/>
              <a:t> and </a:t>
            </a:r>
            <a:r>
              <a:rPr lang="hu-HU" sz="2800" i="1" smtClean="0"/>
              <a:t>G</a:t>
            </a:r>
            <a:r>
              <a:rPr lang="hu-HU" sz="2800" i="1" baseline="30000" smtClean="0"/>
              <a:t>P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76200" y="5648980"/>
            <a:ext cx="907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/>
              <a:t>energies, entropies, …          (almost) same in </a:t>
            </a:r>
            <a:r>
              <a:rPr lang="hu-HU" sz="2800" i="1" smtClean="0"/>
              <a:t>G</a:t>
            </a:r>
            <a:r>
              <a:rPr lang="hu-HU" sz="2800" smtClean="0"/>
              <a:t> and </a:t>
            </a:r>
            <a:r>
              <a:rPr lang="hu-HU" sz="2800" i="1" smtClean="0"/>
              <a:t>G</a:t>
            </a:r>
            <a:r>
              <a:rPr lang="hu-HU" sz="2800" i="1" baseline="30000" smtClean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6028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Szabadkézi sokszög 189"/>
          <p:cNvSpPr>
            <a:spLocks/>
          </p:cNvSpPr>
          <p:nvPr/>
        </p:nvSpPr>
        <p:spPr bwMode="auto">
          <a:xfrm>
            <a:off x="533400" y="1143000"/>
            <a:ext cx="7935913" cy="4881563"/>
          </a:xfrm>
          <a:custGeom>
            <a:avLst/>
            <a:gdLst>
              <a:gd name="T0" fmla="*/ 18038955 w 5488517"/>
              <a:gd name="T1" fmla="*/ 2025969 h 3376083"/>
              <a:gd name="T2" fmla="*/ 8159160 w 5488517"/>
              <a:gd name="T3" fmla="*/ 527307 h 3376083"/>
              <a:gd name="T4" fmla="*/ 55503 w 5488517"/>
              <a:gd name="T5" fmla="*/ 5189808 h 3376083"/>
              <a:gd name="T6" fmla="*/ 7826131 w 5488517"/>
              <a:gd name="T7" fmla="*/ 10573887 h 3376083"/>
              <a:gd name="T8" fmla="*/ 12155482 w 5488517"/>
              <a:gd name="T9" fmla="*/ 14514812 h 3376083"/>
              <a:gd name="T10" fmla="*/ 14597678 w 5488517"/>
              <a:gd name="T11" fmla="*/ 9130732 h 3376083"/>
              <a:gd name="T12" fmla="*/ 23422889 w 5488517"/>
              <a:gd name="T13" fmla="*/ 6410940 h 3376083"/>
              <a:gd name="T14" fmla="*/ 18038955 w 5488517"/>
              <a:gd name="T15" fmla="*/ 2025969 h 33760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88517" h="3376083">
                <a:moveTo>
                  <a:pt x="4127500" y="463550"/>
                </a:moveTo>
                <a:cubicBezTo>
                  <a:pt x="3545417" y="239183"/>
                  <a:pt x="2552700" y="0"/>
                  <a:pt x="1866900" y="120650"/>
                </a:cubicBezTo>
                <a:cubicBezTo>
                  <a:pt x="1181100" y="241300"/>
                  <a:pt x="25400" y="804333"/>
                  <a:pt x="12700" y="1187450"/>
                </a:cubicBezTo>
                <a:cubicBezTo>
                  <a:pt x="0" y="1570567"/>
                  <a:pt x="1329267" y="2063750"/>
                  <a:pt x="1790700" y="2419350"/>
                </a:cubicBezTo>
                <a:cubicBezTo>
                  <a:pt x="2252133" y="2774950"/>
                  <a:pt x="2523067" y="3376083"/>
                  <a:pt x="2781300" y="3321050"/>
                </a:cubicBezTo>
                <a:cubicBezTo>
                  <a:pt x="3039533" y="3266017"/>
                  <a:pt x="2910417" y="2398183"/>
                  <a:pt x="3340100" y="2089150"/>
                </a:cubicBezTo>
                <a:cubicBezTo>
                  <a:pt x="3769783" y="1780117"/>
                  <a:pt x="5230283" y="1739900"/>
                  <a:pt x="5359400" y="1466850"/>
                </a:cubicBezTo>
                <a:cubicBezTo>
                  <a:pt x="5488517" y="1193800"/>
                  <a:pt x="4709583" y="687917"/>
                  <a:pt x="4127500" y="4635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29" name="Dia számának helye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B3546A2-2881-4C96-99E3-A13A7BAF87B7}" type="slidenum">
              <a:rPr lang="en-US" altLang="en-US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8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smtClean="0">
                <a:solidFill>
                  <a:srgbClr val="000000"/>
                </a:solidFill>
              </a:rPr>
              <a:t>2-neighborhood representation</a:t>
            </a:r>
            <a:endParaRPr lang="hu-HU" sz="3600">
              <a:solidFill>
                <a:srgbClr val="000000"/>
              </a:solidFill>
            </a:endParaRPr>
          </a:p>
        </p:txBody>
      </p:sp>
      <p:grpSp>
        <p:nvGrpSpPr>
          <p:cNvPr id="65" name="Csoportba foglalás 494"/>
          <p:cNvGrpSpPr>
            <a:grpSpLocks/>
          </p:cNvGrpSpPr>
          <p:nvPr/>
        </p:nvGrpSpPr>
        <p:grpSpPr bwMode="auto">
          <a:xfrm>
            <a:off x="381000" y="609600"/>
            <a:ext cx="8712200" cy="5765800"/>
            <a:chOff x="406400" y="635000"/>
            <a:chExt cx="8712200" cy="5765800"/>
          </a:xfrm>
        </p:grpSpPr>
        <p:sp>
          <p:nvSpPr>
            <p:cNvPr id="66" name="Szabadkézi sokszög 483"/>
            <p:cNvSpPr>
              <a:spLocks/>
            </p:cNvSpPr>
            <p:nvPr/>
          </p:nvSpPr>
          <p:spPr bwMode="auto">
            <a:xfrm>
              <a:off x="3657600" y="3314700"/>
              <a:ext cx="2349500" cy="1562100"/>
            </a:xfrm>
            <a:custGeom>
              <a:avLst/>
              <a:gdLst>
                <a:gd name="T0" fmla="*/ 2260600 w 2349500"/>
                <a:gd name="T1" fmla="*/ 952500 h 1562100"/>
                <a:gd name="T2" fmla="*/ 1219200 w 2349500"/>
                <a:gd name="T3" fmla="*/ 0 h 1562100"/>
                <a:gd name="T4" fmla="*/ 0 w 2349500"/>
                <a:gd name="T5" fmla="*/ 266700 h 1562100"/>
                <a:gd name="T6" fmla="*/ 342900 w 2349500"/>
                <a:gd name="T7" fmla="*/ 1562100 h 1562100"/>
                <a:gd name="T8" fmla="*/ 2349500 w 2349500"/>
                <a:gd name="T9" fmla="*/ 1397000 h 1562100"/>
                <a:gd name="T10" fmla="*/ 2260600 w 2349500"/>
                <a:gd name="T11" fmla="*/ 952500 h 1562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49500" h="1562100">
                  <a:moveTo>
                    <a:pt x="2260600" y="952500"/>
                  </a:moveTo>
                  <a:lnTo>
                    <a:pt x="1219200" y="0"/>
                  </a:lnTo>
                  <a:lnTo>
                    <a:pt x="0" y="266700"/>
                  </a:lnTo>
                  <a:lnTo>
                    <a:pt x="342900" y="1562100"/>
                  </a:lnTo>
                  <a:lnTo>
                    <a:pt x="2349500" y="1397000"/>
                  </a:lnTo>
                  <a:lnTo>
                    <a:pt x="2260600" y="952500"/>
                  </a:lnTo>
                  <a:close/>
                </a:path>
              </a:pathLst>
            </a:custGeom>
            <a:solidFill>
              <a:srgbClr val="FFFF00">
                <a:alpha val="4196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67" name="Szabadkézi sokszög 484"/>
            <p:cNvSpPr>
              <a:spLocks/>
            </p:cNvSpPr>
            <p:nvPr/>
          </p:nvSpPr>
          <p:spPr bwMode="auto">
            <a:xfrm>
              <a:off x="698500" y="673100"/>
              <a:ext cx="3276600" cy="1790700"/>
            </a:xfrm>
            <a:custGeom>
              <a:avLst/>
              <a:gdLst>
                <a:gd name="T0" fmla="*/ 0 w 3276600"/>
                <a:gd name="T1" fmla="*/ 25400 h 1790700"/>
                <a:gd name="T2" fmla="*/ 914400 w 3276600"/>
                <a:gd name="T3" fmla="*/ 1447800 h 1790700"/>
                <a:gd name="T4" fmla="*/ 2501900 w 3276600"/>
                <a:gd name="T5" fmla="*/ 1790700 h 1790700"/>
                <a:gd name="T6" fmla="*/ 3276600 w 3276600"/>
                <a:gd name="T7" fmla="*/ 711200 h 1790700"/>
                <a:gd name="T8" fmla="*/ 3263900 w 3276600"/>
                <a:gd name="T9" fmla="*/ 0 h 1790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6600" h="1790700">
                  <a:moveTo>
                    <a:pt x="0" y="25400"/>
                  </a:moveTo>
                  <a:lnTo>
                    <a:pt x="914400" y="1447800"/>
                  </a:lnTo>
                  <a:lnTo>
                    <a:pt x="2501900" y="1790700"/>
                  </a:lnTo>
                  <a:lnTo>
                    <a:pt x="3276600" y="711200"/>
                  </a:lnTo>
                  <a:lnTo>
                    <a:pt x="3263900" y="0"/>
                  </a:lnTo>
                </a:path>
              </a:pathLst>
            </a:custGeom>
            <a:solidFill>
              <a:srgbClr val="F2F2F2">
                <a:alpha val="21176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68" name="Szabadkézi sokszög 485"/>
            <p:cNvSpPr>
              <a:spLocks/>
            </p:cNvSpPr>
            <p:nvPr/>
          </p:nvSpPr>
          <p:spPr bwMode="auto">
            <a:xfrm>
              <a:off x="6883400" y="685800"/>
              <a:ext cx="2235200" cy="4508500"/>
            </a:xfrm>
            <a:custGeom>
              <a:avLst/>
              <a:gdLst>
                <a:gd name="T0" fmla="*/ 508000 w 2235200"/>
                <a:gd name="T1" fmla="*/ 0 h 4508500"/>
                <a:gd name="T2" fmla="*/ 0 w 2235200"/>
                <a:gd name="T3" fmla="*/ 1079500 h 4508500"/>
                <a:gd name="T4" fmla="*/ 25400 w 2235200"/>
                <a:gd name="T5" fmla="*/ 1790700 h 4508500"/>
                <a:gd name="T6" fmla="*/ 2235200 w 2235200"/>
                <a:gd name="T7" fmla="*/ 4508500 h 45085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35200" h="4508500">
                  <a:moveTo>
                    <a:pt x="508000" y="0"/>
                  </a:moveTo>
                  <a:lnTo>
                    <a:pt x="0" y="1079500"/>
                  </a:lnTo>
                  <a:lnTo>
                    <a:pt x="25400" y="1790700"/>
                  </a:lnTo>
                  <a:lnTo>
                    <a:pt x="2235200" y="4508500"/>
                  </a:lnTo>
                </a:path>
              </a:pathLst>
            </a:custGeom>
            <a:solidFill>
              <a:srgbClr val="FFFF00">
                <a:alpha val="3882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69" name="Szabadkézi sokszög 486"/>
            <p:cNvSpPr>
              <a:spLocks/>
            </p:cNvSpPr>
            <p:nvPr/>
          </p:nvSpPr>
          <p:spPr bwMode="auto">
            <a:xfrm>
              <a:off x="3949700" y="635000"/>
              <a:ext cx="3441700" cy="1765300"/>
            </a:xfrm>
            <a:custGeom>
              <a:avLst/>
              <a:gdLst>
                <a:gd name="T0" fmla="*/ 0 w 3441700"/>
                <a:gd name="T1" fmla="*/ 12700 h 1765300"/>
                <a:gd name="T2" fmla="*/ 25400 w 3441700"/>
                <a:gd name="T3" fmla="*/ 711200 h 1765300"/>
                <a:gd name="T4" fmla="*/ 1016000 w 3441700"/>
                <a:gd name="T5" fmla="*/ 1765300 h 1765300"/>
                <a:gd name="T6" fmla="*/ 2946400 w 3441700"/>
                <a:gd name="T7" fmla="*/ 1104900 h 1765300"/>
                <a:gd name="T8" fmla="*/ 3441700 w 3441700"/>
                <a:gd name="T9" fmla="*/ 0 h 1765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1700" h="1765300">
                  <a:moveTo>
                    <a:pt x="0" y="12700"/>
                  </a:moveTo>
                  <a:lnTo>
                    <a:pt x="25400" y="711200"/>
                  </a:lnTo>
                  <a:lnTo>
                    <a:pt x="1016000" y="1765300"/>
                  </a:lnTo>
                  <a:lnTo>
                    <a:pt x="2946400" y="1104900"/>
                  </a:lnTo>
                  <a:lnTo>
                    <a:pt x="3441700" y="0"/>
                  </a:lnTo>
                </a:path>
              </a:pathLst>
            </a:custGeom>
            <a:solidFill>
              <a:srgbClr val="FFE5FF">
                <a:alpha val="45097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70" name="Szabadkézi sokszög 487"/>
            <p:cNvSpPr>
              <a:spLocks/>
            </p:cNvSpPr>
            <p:nvPr/>
          </p:nvSpPr>
          <p:spPr bwMode="auto">
            <a:xfrm>
              <a:off x="3213100" y="1384300"/>
              <a:ext cx="1778000" cy="2197100"/>
            </a:xfrm>
            <a:custGeom>
              <a:avLst/>
              <a:gdLst>
                <a:gd name="T0" fmla="*/ 774700 w 1778000"/>
                <a:gd name="T1" fmla="*/ 0 h 2197100"/>
                <a:gd name="T2" fmla="*/ 0 w 1778000"/>
                <a:gd name="T3" fmla="*/ 1066800 h 2197100"/>
                <a:gd name="T4" fmla="*/ 190500 w 1778000"/>
                <a:gd name="T5" fmla="*/ 2019300 h 2197100"/>
                <a:gd name="T6" fmla="*/ 457200 w 1778000"/>
                <a:gd name="T7" fmla="*/ 2197100 h 2197100"/>
                <a:gd name="T8" fmla="*/ 1701800 w 1778000"/>
                <a:gd name="T9" fmla="*/ 1917700 h 2197100"/>
                <a:gd name="T10" fmla="*/ 1778000 w 1778000"/>
                <a:gd name="T11" fmla="*/ 1016000 h 2197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8000" h="2197100">
                  <a:moveTo>
                    <a:pt x="774700" y="0"/>
                  </a:moveTo>
                  <a:lnTo>
                    <a:pt x="0" y="1066800"/>
                  </a:lnTo>
                  <a:lnTo>
                    <a:pt x="190500" y="2019300"/>
                  </a:lnTo>
                  <a:lnTo>
                    <a:pt x="457200" y="2197100"/>
                  </a:lnTo>
                  <a:lnTo>
                    <a:pt x="1701800" y="1917700"/>
                  </a:lnTo>
                  <a:lnTo>
                    <a:pt x="1778000" y="101600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71" name="Szabadkézi sokszög 488"/>
            <p:cNvSpPr>
              <a:spLocks/>
            </p:cNvSpPr>
            <p:nvPr/>
          </p:nvSpPr>
          <p:spPr bwMode="auto">
            <a:xfrm>
              <a:off x="4889500" y="1765300"/>
              <a:ext cx="2032000" cy="2514600"/>
            </a:xfrm>
            <a:custGeom>
              <a:avLst/>
              <a:gdLst>
                <a:gd name="T0" fmla="*/ 1993900 w 2032000"/>
                <a:gd name="T1" fmla="*/ 0 h 2514600"/>
                <a:gd name="T2" fmla="*/ 63500 w 2032000"/>
                <a:gd name="T3" fmla="*/ 660400 h 2514600"/>
                <a:gd name="T4" fmla="*/ 0 w 2032000"/>
                <a:gd name="T5" fmla="*/ 1574800 h 2514600"/>
                <a:gd name="T6" fmla="*/ 1016000 w 2032000"/>
                <a:gd name="T7" fmla="*/ 2514600 h 2514600"/>
                <a:gd name="T8" fmla="*/ 2032000 w 2032000"/>
                <a:gd name="T9" fmla="*/ 723900 h 2514600"/>
                <a:gd name="T10" fmla="*/ 1993900 w 2032000"/>
                <a:gd name="T11" fmla="*/ 0 h 2514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32000" h="2514600">
                  <a:moveTo>
                    <a:pt x="1993900" y="0"/>
                  </a:moveTo>
                  <a:lnTo>
                    <a:pt x="63500" y="660400"/>
                  </a:lnTo>
                  <a:lnTo>
                    <a:pt x="0" y="1574800"/>
                  </a:lnTo>
                  <a:lnTo>
                    <a:pt x="1016000" y="2514600"/>
                  </a:lnTo>
                  <a:lnTo>
                    <a:pt x="2032000" y="723900"/>
                  </a:lnTo>
                  <a:lnTo>
                    <a:pt x="1993900" y="0"/>
                  </a:lnTo>
                  <a:close/>
                </a:path>
              </a:pathLst>
            </a:custGeom>
            <a:solidFill>
              <a:srgbClr val="D9D9D9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72" name="Szabadkézi sokszög 489"/>
            <p:cNvSpPr>
              <a:spLocks/>
            </p:cNvSpPr>
            <p:nvPr/>
          </p:nvSpPr>
          <p:spPr bwMode="auto">
            <a:xfrm>
              <a:off x="419100" y="3429000"/>
              <a:ext cx="3568700" cy="2971800"/>
            </a:xfrm>
            <a:custGeom>
              <a:avLst/>
              <a:gdLst>
                <a:gd name="T0" fmla="*/ 0 w 3568700"/>
                <a:gd name="T1" fmla="*/ 2082800 h 2971800"/>
                <a:gd name="T2" fmla="*/ 1181100 w 3568700"/>
                <a:gd name="T3" fmla="*/ 736600 h 2971800"/>
                <a:gd name="T4" fmla="*/ 3009900 w 3568700"/>
                <a:gd name="T5" fmla="*/ 0 h 2971800"/>
                <a:gd name="T6" fmla="*/ 3251200 w 3568700"/>
                <a:gd name="T7" fmla="*/ 177800 h 2971800"/>
                <a:gd name="T8" fmla="*/ 3568700 w 3568700"/>
                <a:gd name="T9" fmla="*/ 1447800 h 2971800"/>
                <a:gd name="T10" fmla="*/ 2578100 w 3568700"/>
                <a:gd name="T11" fmla="*/ 2971800 h 29718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68700" h="2971800">
                  <a:moveTo>
                    <a:pt x="0" y="2082800"/>
                  </a:moveTo>
                  <a:lnTo>
                    <a:pt x="1181100" y="736600"/>
                  </a:lnTo>
                  <a:lnTo>
                    <a:pt x="3009900" y="0"/>
                  </a:lnTo>
                  <a:lnTo>
                    <a:pt x="3251200" y="177800"/>
                  </a:lnTo>
                  <a:lnTo>
                    <a:pt x="3568700" y="1447800"/>
                  </a:lnTo>
                  <a:lnTo>
                    <a:pt x="2578100" y="2971800"/>
                  </a:lnTo>
                </a:path>
              </a:pathLst>
            </a:custGeom>
            <a:solidFill>
              <a:srgbClr val="BBE0E3">
                <a:alpha val="43921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73" name="Szabadkézi sokszög 490"/>
            <p:cNvSpPr>
              <a:spLocks/>
            </p:cNvSpPr>
            <p:nvPr/>
          </p:nvSpPr>
          <p:spPr bwMode="auto">
            <a:xfrm>
              <a:off x="406400" y="647700"/>
              <a:ext cx="1193800" cy="4864100"/>
            </a:xfrm>
            <a:custGeom>
              <a:avLst/>
              <a:gdLst>
                <a:gd name="T0" fmla="*/ 254000 w 1193800"/>
                <a:gd name="T1" fmla="*/ 0 h 4864100"/>
                <a:gd name="T2" fmla="*/ 1193800 w 1193800"/>
                <a:gd name="T3" fmla="*/ 1447800 h 4864100"/>
                <a:gd name="T4" fmla="*/ 1181100 w 1193800"/>
                <a:gd name="T5" fmla="*/ 3517900 h 4864100"/>
                <a:gd name="T6" fmla="*/ 0 w 1193800"/>
                <a:gd name="T7" fmla="*/ 4864100 h 4864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3800" h="4864100">
                  <a:moveTo>
                    <a:pt x="254000" y="0"/>
                  </a:moveTo>
                  <a:lnTo>
                    <a:pt x="1193800" y="1447800"/>
                  </a:lnTo>
                  <a:cubicBezTo>
                    <a:pt x="1189567" y="2137833"/>
                    <a:pt x="1185333" y="2827867"/>
                    <a:pt x="1181100" y="3517900"/>
                  </a:cubicBezTo>
                  <a:lnTo>
                    <a:pt x="0" y="4864100"/>
                  </a:lnTo>
                </a:path>
              </a:pathLst>
            </a:custGeom>
            <a:solidFill>
              <a:srgbClr val="FFE5FF">
                <a:alpha val="49019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74" name="Szabadkézi sokszög 491"/>
            <p:cNvSpPr>
              <a:spLocks/>
            </p:cNvSpPr>
            <p:nvPr/>
          </p:nvSpPr>
          <p:spPr bwMode="auto">
            <a:xfrm>
              <a:off x="2984500" y="4711700"/>
              <a:ext cx="3962400" cy="1676400"/>
            </a:xfrm>
            <a:custGeom>
              <a:avLst/>
              <a:gdLst>
                <a:gd name="T0" fmla="*/ 0 w 3962400"/>
                <a:gd name="T1" fmla="*/ 1676400 h 1676400"/>
                <a:gd name="T2" fmla="*/ 1028700 w 3962400"/>
                <a:gd name="T3" fmla="*/ 152400 h 1676400"/>
                <a:gd name="T4" fmla="*/ 3009900 w 3962400"/>
                <a:gd name="T5" fmla="*/ 0 h 1676400"/>
                <a:gd name="T6" fmla="*/ 3962400 w 3962400"/>
                <a:gd name="T7" fmla="*/ 1066800 h 1676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62400" h="1676400">
                  <a:moveTo>
                    <a:pt x="0" y="1676400"/>
                  </a:moveTo>
                  <a:lnTo>
                    <a:pt x="1028700" y="152400"/>
                  </a:lnTo>
                  <a:lnTo>
                    <a:pt x="3009900" y="0"/>
                  </a:lnTo>
                  <a:lnTo>
                    <a:pt x="3962400" y="1066800"/>
                  </a:lnTo>
                </a:path>
              </a:pathLst>
            </a:custGeom>
            <a:solidFill>
              <a:srgbClr val="BBE0E3">
                <a:alpha val="3882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75" name="Szabadkézi sokszög 492"/>
            <p:cNvSpPr>
              <a:spLocks/>
            </p:cNvSpPr>
            <p:nvPr/>
          </p:nvSpPr>
          <p:spPr bwMode="auto">
            <a:xfrm>
              <a:off x="5918200" y="2501900"/>
              <a:ext cx="3200400" cy="3302000"/>
            </a:xfrm>
            <a:custGeom>
              <a:avLst/>
              <a:gdLst>
                <a:gd name="T0" fmla="*/ 1041400 w 3200400"/>
                <a:gd name="T1" fmla="*/ 3302000 h 3302000"/>
                <a:gd name="T2" fmla="*/ 88900 w 3200400"/>
                <a:gd name="T3" fmla="*/ 2209800 h 3302000"/>
                <a:gd name="T4" fmla="*/ 0 w 3200400"/>
                <a:gd name="T5" fmla="*/ 1752600 h 3302000"/>
                <a:gd name="T6" fmla="*/ 1016000 w 3200400"/>
                <a:gd name="T7" fmla="*/ 0 h 3302000"/>
                <a:gd name="T8" fmla="*/ 3200400 w 3200400"/>
                <a:gd name="T9" fmla="*/ 2692400 h 3302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00400" h="3302000">
                  <a:moveTo>
                    <a:pt x="1041400" y="3302000"/>
                  </a:moveTo>
                  <a:lnTo>
                    <a:pt x="88900" y="2209800"/>
                  </a:lnTo>
                  <a:lnTo>
                    <a:pt x="0" y="1752600"/>
                  </a:lnTo>
                  <a:lnTo>
                    <a:pt x="1016000" y="0"/>
                  </a:lnTo>
                  <a:lnTo>
                    <a:pt x="3200400" y="2692400"/>
                  </a:lnTo>
                </a:path>
              </a:pathLst>
            </a:custGeom>
            <a:solidFill>
              <a:srgbClr val="FFE5FF">
                <a:alpha val="4196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76" name="Szabadkézi sokszög 493"/>
            <p:cNvSpPr>
              <a:spLocks/>
            </p:cNvSpPr>
            <p:nvPr/>
          </p:nvSpPr>
          <p:spPr bwMode="auto">
            <a:xfrm>
              <a:off x="1587500" y="2095500"/>
              <a:ext cx="1828800" cy="2082800"/>
            </a:xfrm>
            <a:custGeom>
              <a:avLst/>
              <a:gdLst>
                <a:gd name="T0" fmla="*/ 12700 w 1828800"/>
                <a:gd name="T1" fmla="*/ 0 h 2082800"/>
                <a:gd name="T2" fmla="*/ 1612900 w 1828800"/>
                <a:gd name="T3" fmla="*/ 355600 h 2082800"/>
                <a:gd name="T4" fmla="*/ 1828800 w 1828800"/>
                <a:gd name="T5" fmla="*/ 1320800 h 2082800"/>
                <a:gd name="T6" fmla="*/ 0 w 1828800"/>
                <a:gd name="T7" fmla="*/ 2082800 h 2082800"/>
                <a:gd name="T8" fmla="*/ 12700 w 1828800"/>
                <a:gd name="T9" fmla="*/ 0 h 208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8800" h="2082800">
                  <a:moveTo>
                    <a:pt x="12700" y="0"/>
                  </a:moveTo>
                  <a:lnTo>
                    <a:pt x="1612900" y="355600"/>
                  </a:lnTo>
                  <a:lnTo>
                    <a:pt x="1828800" y="1320800"/>
                  </a:lnTo>
                  <a:lnTo>
                    <a:pt x="0" y="2082800"/>
                  </a:lnTo>
                  <a:cubicBezTo>
                    <a:pt x="4233" y="1388533"/>
                    <a:pt x="8467" y="694267"/>
                    <a:pt x="12700" y="0"/>
                  </a:cubicBezTo>
                  <a:close/>
                </a:path>
              </a:pathLst>
            </a:custGeom>
            <a:solidFill>
              <a:srgbClr val="FFFF00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5800" y="649287"/>
            <a:ext cx="8229600" cy="4989513"/>
            <a:chOff x="685800" y="649287"/>
            <a:chExt cx="8229600" cy="4989513"/>
          </a:xfrm>
        </p:grpSpPr>
        <p:sp>
          <p:nvSpPr>
            <p:cNvPr id="50" name="Ellipszis 190"/>
            <p:cNvSpPr>
              <a:spLocks noChangeArrowheads="1"/>
            </p:cNvSpPr>
            <p:nvPr/>
          </p:nvSpPr>
          <p:spPr bwMode="auto">
            <a:xfrm>
              <a:off x="2590800" y="1643063"/>
              <a:ext cx="109538" cy="109537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1" name="Ellipszis 230"/>
            <p:cNvSpPr>
              <a:spLocks noChangeArrowheads="1"/>
            </p:cNvSpPr>
            <p:nvPr/>
          </p:nvSpPr>
          <p:spPr bwMode="auto">
            <a:xfrm>
              <a:off x="4081463" y="2667000"/>
              <a:ext cx="109537" cy="10953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2" name="Ellipszis 254"/>
            <p:cNvSpPr>
              <a:spLocks noChangeArrowheads="1"/>
            </p:cNvSpPr>
            <p:nvPr/>
          </p:nvSpPr>
          <p:spPr bwMode="auto">
            <a:xfrm>
              <a:off x="685800" y="2862263"/>
              <a:ext cx="109538" cy="109537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3" name="Ellipszis 280"/>
            <p:cNvSpPr>
              <a:spLocks noChangeArrowheads="1"/>
            </p:cNvSpPr>
            <p:nvPr/>
          </p:nvSpPr>
          <p:spPr bwMode="auto">
            <a:xfrm>
              <a:off x="2286000" y="2862263"/>
              <a:ext cx="109538" cy="109537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4" name="Ellipszis 294"/>
            <p:cNvSpPr>
              <a:spLocks noChangeArrowheads="1"/>
            </p:cNvSpPr>
            <p:nvPr/>
          </p:nvSpPr>
          <p:spPr bwMode="auto">
            <a:xfrm>
              <a:off x="5257800" y="1566863"/>
              <a:ext cx="109538" cy="109537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5" name="Ellipszis 305"/>
            <p:cNvSpPr>
              <a:spLocks noChangeArrowheads="1"/>
            </p:cNvSpPr>
            <p:nvPr/>
          </p:nvSpPr>
          <p:spPr bwMode="auto">
            <a:xfrm>
              <a:off x="5675313" y="2822575"/>
              <a:ext cx="109537" cy="111125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" name="Ellipszis 315"/>
            <p:cNvSpPr>
              <a:spLocks noChangeArrowheads="1"/>
            </p:cNvSpPr>
            <p:nvPr/>
          </p:nvSpPr>
          <p:spPr bwMode="auto">
            <a:xfrm>
              <a:off x="4495800" y="4038600"/>
              <a:ext cx="109538" cy="10953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7" name="Ellipszis 331"/>
            <p:cNvSpPr>
              <a:spLocks noChangeArrowheads="1"/>
            </p:cNvSpPr>
            <p:nvPr/>
          </p:nvSpPr>
          <p:spPr bwMode="auto">
            <a:xfrm>
              <a:off x="6996113" y="3484563"/>
              <a:ext cx="111125" cy="109537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8" name="Ellipszis 340"/>
            <p:cNvSpPr>
              <a:spLocks noChangeArrowheads="1"/>
            </p:cNvSpPr>
            <p:nvPr/>
          </p:nvSpPr>
          <p:spPr bwMode="auto">
            <a:xfrm>
              <a:off x="7924800" y="2743200"/>
              <a:ext cx="109538" cy="10953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9" name="Ellipszis 342"/>
            <p:cNvSpPr>
              <a:spLocks noChangeArrowheads="1"/>
            </p:cNvSpPr>
            <p:nvPr/>
          </p:nvSpPr>
          <p:spPr bwMode="auto">
            <a:xfrm>
              <a:off x="2971800" y="4419600"/>
              <a:ext cx="109538" cy="10953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0" name="Ellipszis 360"/>
            <p:cNvSpPr>
              <a:spLocks noChangeArrowheads="1"/>
            </p:cNvSpPr>
            <p:nvPr/>
          </p:nvSpPr>
          <p:spPr bwMode="auto">
            <a:xfrm>
              <a:off x="4648200" y="5529263"/>
              <a:ext cx="109538" cy="109537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367338" y="649287"/>
              <a:ext cx="3548062" cy="2127251"/>
              <a:chOff x="5367338" y="649287"/>
              <a:chExt cx="3548062" cy="2127251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flipH="1">
                <a:off x="5367338" y="1143000"/>
                <a:ext cx="788838" cy="4786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6156176" y="1143000"/>
                <a:ext cx="1819424" cy="16335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4" name="Object 6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9593538"/>
                  </p:ext>
                </p:extLst>
              </p:nvPr>
            </p:nvGraphicFramePr>
            <p:xfrm>
              <a:off x="5965825" y="649287"/>
              <a:ext cx="2949575" cy="493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303" name="Equation" r:id="rId3" imgW="1155600" imgH="203040" progId="Equation.DSMT4">
                      <p:embed/>
                    </p:oleObj>
                  </mc:Choice>
                  <mc:Fallback>
                    <p:oleObj name="Equation" r:id="rId3" imgW="1155600" imgH="203040" progId="Equation.DSMT4">
                      <p:embed/>
                      <p:pic>
                        <p:nvPicPr>
                          <p:cNvPr id="64" name="Object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65825" y="649287"/>
                            <a:ext cx="2949575" cy="49371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0" name="Lekerekített téglalap 31"/>
          <p:cNvSpPr>
            <a:spLocks noChangeArrowheads="1"/>
          </p:cNvSpPr>
          <p:nvPr/>
        </p:nvSpPr>
        <p:spPr bwMode="auto">
          <a:xfrm>
            <a:off x="2102039" y="4557057"/>
            <a:ext cx="5237325" cy="14642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u-HU" altLang="en-US" sz="3200">
                <a:solidFill>
                  <a:srgbClr val="000000"/>
                </a:solidFill>
              </a:rPr>
              <a:t>Voronoi </a:t>
            </a:r>
            <a:r>
              <a:rPr lang="hu-HU" altLang="en-US" sz="3200" smtClean="0">
                <a:solidFill>
                  <a:srgbClr val="000000"/>
                </a:solidFill>
              </a:rPr>
              <a:t>diagram 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en-US" sz="3200" smtClean="0">
                <a:solidFill>
                  <a:srgbClr val="000000"/>
                </a:solidFill>
              </a:rPr>
              <a:t>= (weak) </a:t>
            </a:r>
            <a:r>
              <a:rPr lang="hu-HU" altLang="en-US" sz="3200">
                <a:solidFill>
                  <a:srgbClr val="000000"/>
                </a:solidFill>
              </a:rPr>
              <a:t>regularity partition</a:t>
            </a:r>
          </a:p>
        </p:txBody>
      </p:sp>
    </p:spTree>
    <p:extLst>
      <p:ext uri="{BB962C8B-B14F-4D97-AF65-F5344CB8AC3E}">
        <p14:creationId xmlns:p14="http://schemas.microsoft.com/office/powerpoint/2010/main" val="41403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7360"/>
              </p:ext>
            </p:extLst>
          </p:nvPr>
        </p:nvGraphicFramePr>
        <p:xfrm>
          <a:off x="36513" y="914400"/>
          <a:ext cx="91424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8" name="Equation" r:id="rId3" imgW="3606480" imgH="317160" progId="Equation.DSMT4">
                  <p:embed/>
                </p:oleObj>
              </mc:Choice>
              <mc:Fallback>
                <p:oleObj name="Equation" r:id="rId3" imgW="3606480" imgH="317160" progId="Equation.DSMT4">
                  <p:embed/>
                  <p:pic>
                    <p:nvPicPr>
                      <p:cNvPr id="6349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914400"/>
                        <a:ext cx="91424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387350" y="3429000"/>
            <a:ext cx="8461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3200"/>
              <a:t>This is a metric,</a:t>
            </a:r>
            <a:r>
              <a:rPr lang="en-US" altLang="en-US" sz="3200">
                <a:solidFill>
                  <a:srgbClr val="CC0099"/>
                </a:solidFill>
              </a:rPr>
              <a:t> </a:t>
            </a:r>
            <a:r>
              <a:rPr lang="en-US" altLang="en-US" sz="3200">
                <a:solidFill>
                  <a:srgbClr val="FF0000"/>
                </a:solidFill>
              </a:rPr>
              <a:t>computable </a:t>
            </a:r>
            <a:r>
              <a:rPr lang="hu-HU" altLang="en-US" sz="3200" smtClean="0">
                <a:solidFill>
                  <a:srgbClr val="FF0000"/>
                </a:solidFill>
              </a:rPr>
              <a:t>by </a:t>
            </a:r>
            <a:r>
              <a:rPr lang="en-US" altLang="en-US" sz="3200" smtClean="0">
                <a:solidFill>
                  <a:srgbClr val="FF0000"/>
                </a:solidFill>
              </a:rPr>
              <a:t>samplin</a:t>
            </a:r>
            <a:r>
              <a:rPr lang="hu-HU" altLang="en-US" sz="3200" smtClean="0">
                <a:solidFill>
                  <a:srgbClr val="FF0000"/>
                </a:solidFill>
              </a:rPr>
              <a:t>g.</a:t>
            </a:r>
            <a:endParaRPr lang="en-US" altLang="en-US" sz="3200">
              <a:solidFill>
                <a:srgbClr val="FF000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1368066" y="1828800"/>
            <a:ext cx="4816391" cy="1643538"/>
            <a:chOff x="2616" y="2784"/>
            <a:chExt cx="2653" cy="986"/>
          </a:xfrm>
        </p:grpSpPr>
        <p:sp>
          <p:nvSpPr>
            <p:cNvPr id="63497" name="Line 22"/>
            <p:cNvSpPr>
              <a:spLocks noChangeShapeType="1"/>
            </p:cNvSpPr>
            <p:nvPr/>
          </p:nvSpPr>
          <p:spPr bwMode="auto">
            <a:xfrm flipH="1">
              <a:off x="3984" y="2832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63498" name="Line 21"/>
            <p:cNvSpPr>
              <a:spLocks noChangeShapeType="1"/>
            </p:cNvSpPr>
            <p:nvPr/>
          </p:nvSpPr>
          <p:spPr bwMode="auto">
            <a:xfrm>
              <a:off x="4368" y="2832"/>
              <a:ext cx="649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63499" name="Line 18"/>
            <p:cNvSpPr>
              <a:spLocks noChangeShapeType="1"/>
            </p:cNvSpPr>
            <p:nvPr/>
          </p:nvSpPr>
          <p:spPr bwMode="auto">
            <a:xfrm>
              <a:off x="3408" y="3024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63500" name="Line 17"/>
            <p:cNvSpPr>
              <a:spLocks noChangeShapeType="1"/>
            </p:cNvSpPr>
            <p:nvPr/>
          </p:nvSpPr>
          <p:spPr bwMode="auto">
            <a:xfrm flipV="1">
              <a:off x="2880" y="3024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63501" name="Oval 7"/>
            <p:cNvSpPr>
              <a:spLocks noChangeArrowheads="1"/>
            </p:cNvSpPr>
            <p:nvPr/>
          </p:nvSpPr>
          <p:spPr bwMode="auto">
            <a:xfrm>
              <a:off x="2832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502" name="Oval 8"/>
            <p:cNvSpPr>
              <a:spLocks noChangeArrowheads="1"/>
            </p:cNvSpPr>
            <p:nvPr/>
          </p:nvSpPr>
          <p:spPr bwMode="auto">
            <a:xfrm>
              <a:off x="3360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503" name="Oval 9"/>
            <p:cNvSpPr>
              <a:spLocks noChangeArrowheads="1"/>
            </p:cNvSpPr>
            <p:nvPr/>
          </p:nvSpPr>
          <p:spPr bwMode="auto">
            <a:xfrm>
              <a:off x="3936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504" name="Oval 10"/>
            <p:cNvSpPr>
              <a:spLocks noChangeArrowheads="1"/>
            </p:cNvSpPr>
            <p:nvPr/>
          </p:nvSpPr>
          <p:spPr bwMode="auto">
            <a:xfrm>
              <a:off x="4320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505" name="Oval 11"/>
            <p:cNvSpPr>
              <a:spLocks noChangeArrowheads="1"/>
            </p:cNvSpPr>
            <p:nvPr/>
          </p:nvSpPr>
          <p:spPr bwMode="auto">
            <a:xfrm>
              <a:off x="4969" y="2928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hu-HU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506" name="Text Box 24"/>
            <p:cNvSpPr txBox="1">
              <a:spLocks noChangeArrowheads="1"/>
            </p:cNvSpPr>
            <p:nvPr/>
          </p:nvSpPr>
          <p:spPr bwMode="auto">
            <a:xfrm>
              <a:off x="2616" y="3145"/>
              <a:ext cx="20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63507" name="Text Box 25"/>
            <p:cNvSpPr txBox="1">
              <a:spLocks noChangeArrowheads="1"/>
            </p:cNvSpPr>
            <p:nvPr/>
          </p:nvSpPr>
          <p:spPr bwMode="auto">
            <a:xfrm>
              <a:off x="5113" y="2832"/>
              <a:ext cx="15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63508" name="Text Box 26"/>
            <p:cNvSpPr txBox="1">
              <a:spLocks noChangeArrowheads="1"/>
            </p:cNvSpPr>
            <p:nvPr/>
          </p:nvSpPr>
          <p:spPr bwMode="auto">
            <a:xfrm>
              <a:off x="3888" y="3456"/>
              <a:ext cx="20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63509" name="Text Box 27"/>
            <p:cNvSpPr txBox="1">
              <a:spLocks noChangeArrowheads="1"/>
            </p:cNvSpPr>
            <p:nvPr/>
          </p:nvSpPr>
          <p:spPr bwMode="auto">
            <a:xfrm>
              <a:off x="4353" y="2832"/>
              <a:ext cx="245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0000FF"/>
                  </a:solidFill>
                </a:rPr>
                <a:t>w</a:t>
              </a:r>
            </a:p>
          </p:txBody>
        </p:sp>
        <p:sp>
          <p:nvSpPr>
            <p:cNvPr id="63510" name="Text Box 28"/>
            <p:cNvSpPr txBox="1">
              <a:spLocks noChangeArrowheads="1"/>
            </p:cNvSpPr>
            <p:nvPr/>
          </p:nvSpPr>
          <p:spPr bwMode="auto">
            <a:xfrm>
              <a:off x="3264" y="3024"/>
              <a:ext cx="21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0000FF"/>
                  </a:solidFill>
                </a:rPr>
                <a:t>u</a:t>
              </a:r>
            </a:p>
          </p:txBody>
        </p:sp>
      </p:grpSp>
      <p:sp>
        <p:nvSpPr>
          <p:cNvPr id="21" name="Dia számának helye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B3546A2-2881-4C96-99E3-A13A7BAF87B7}" type="slidenum">
              <a:rPr lang="en-US" altLang="en-US" sz="14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smtClean="0">
                <a:solidFill>
                  <a:srgbClr val="000000"/>
                </a:solidFill>
              </a:rPr>
              <a:t>Using a representative set</a:t>
            </a:r>
            <a:endParaRPr lang="hu-HU" sz="3600">
              <a:solidFill>
                <a:srgbClr val="0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6090" y="4114800"/>
            <a:ext cx="8108310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smtClean="0"/>
              <a:t>Service </a:t>
            </a:r>
          </a:p>
          <a:p>
            <a:pPr>
              <a:lnSpc>
                <a:spcPct val="150000"/>
              </a:lnSpc>
            </a:pPr>
            <a:r>
              <a:rPr lang="hu-HU" sz="3200" smtClean="0">
                <a:solidFill>
                  <a:srgbClr val="072CCB"/>
                </a:solidFill>
              </a:rPr>
              <a:t>- query from node: </a:t>
            </a:r>
            <a:r>
              <a:rPr lang="hu-HU" sz="3200" i="1" smtClean="0">
                <a:solidFill>
                  <a:srgbClr val="072CCB"/>
                </a:solidFill>
              </a:rPr>
              <a:t>which class am I in?</a:t>
            </a:r>
          </a:p>
          <a:p>
            <a:pPr>
              <a:lnSpc>
                <a:spcPct val="150000"/>
              </a:lnSpc>
            </a:pPr>
            <a:r>
              <a:rPr lang="hu-HU" sz="3200" smtClean="0">
                <a:solidFill>
                  <a:srgbClr val="072CCB"/>
                </a:solidFill>
              </a:rPr>
              <a:t>- reply: </a:t>
            </a:r>
            <a:r>
              <a:rPr lang="hu-HU" sz="3200" i="1" smtClean="0">
                <a:solidFill>
                  <a:srgbClr val="072CCB"/>
                </a:solidFill>
              </a:rPr>
              <a:t>index of closest representative node</a:t>
            </a:r>
          </a:p>
        </p:txBody>
      </p:sp>
    </p:spTree>
    <p:extLst>
      <p:ext uri="{BB962C8B-B14F-4D97-AF65-F5344CB8AC3E}">
        <p14:creationId xmlns:p14="http://schemas.microsoft.com/office/powerpoint/2010/main" val="25573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>
                <a:solidFill>
                  <a:srgbClr val="000000"/>
                </a:solidFill>
              </a:rPr>
              <a:t>January 2018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2772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</a:rPr>
              <a:t>A graph partition problem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938" y="838200"/>
            <a:ext cx="8921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smtClean="0">
                <a:solidFill>
                  <a:srgbClr val="072CCB"/>
                </a:solidFill>
              </a:rPr>
              <a:t>k-edge-separator: </a:t>
            </a:r>
            <a:r>
              <a:rPr lang="hu-HU" sz="3200" i="1" smtClean="0">
                <a:solidFill>
                  <a:srgbClr val="000000"/>
                </a:solidFill>
              </a:rPr>
              <a:t>T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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E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(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), component of 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-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T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 </a:t>
            </a:r>
          </a:p>
          <a:p>
            <a:r>
              <a:rPr lang="hu-HU" sz="3200">
                <a:solidFill>
                  <a:srgbClr val="000000"/>
                </a:solidFill>
                <a:sym typeface="Symbol"/>
              </a:rPr>
              <a:t>	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			has</a:t>
            </a:r>
            <a:r>
              <a:rPr lang="hu-HU" sz="3200">
                <a:solidFill>
                  <a:srgbClr val="000000"/>
                </a:solidFill>
                <a:sym typeface="Symbol"/>
              </a:rPr>
              <a:t> 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 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k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 nodes</a:t>
            </a:r>
            <a:endParaRPr lang="hu-HU" sz="3200" smtClean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639478"/>
              </p:ext>
            </p:extLst>
          </p:nvPr>
        </p:nvGraphicFramePr>
        <p:xfrm>
          <a:off x="457200" y="2362200"/>
          <a:ext cx="735806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4" name="Equation" r:id="rId3" imgW="2781000" imgH="660240" progId="Equation.DSMT4">
                  <p:embed/>
                </p:oleObj>
              </mc:Choice>
              <mc:Fallback>
                <p:oleObj name="Equation" r:id="rId3" imgW="2781000" imgH="660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7358063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5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>
                <a:solidFill>
                  <a:srgbClr val="000000"/>
                </a:solidFill>
              </a:rPr>
              <a:t>January 2018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47097" y="1447800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smtClean="0"/>
              <a:t>k</a:t>
            </a:r>
            <a:r>
              <a:rPr lang="hu-HU" sz="2800" smtClean="0"/>
              <a:t>=2: matching problem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47097" y="3667780"/>
            <a:ext cx="511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smtClean="0"/>
              <a:t>k</a:t>
            </a:r>
            <a:r>
              <a:rPr lang="hu-HU" sz="2800" smtClean="0"/>
              <a:t>=3: triangle matching problem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4281801" y="1172048"/>
            <a:ext cx="4411926" cy="2009061"/>
            <a:chOff x="4281801" y="1172048"/>
            <a:chExt cx="4411926" cy="2009061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4731327" y="1172048"/>
              <a:ext cx="3962400" cy="2009061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800" b="0" i="0" u="none" strike="noStrike" cap="none" normalizeH="0" baseline="0" smtClean="0">
                  <a:ln>
                    <a:noFill/>
                  </a:ln>
                  <a:solidFill>
                    <a:srgbClr val="072CCB"/>
                  </a:solidFill>
                  <a:effectLst/>
                  <a:latin typeface="Arial" charset="0"/>
                </a:rPr>
                <a:t>Polynomially solvable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2800" smtClean="0">
                  <a:solidFill>
                    <a:srgbClr val="072CCB"/>
                  </a:solidFill>
                </a:rPr>
                <a:t>	(but difficult)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800" b="0" i="0" u="none" strike="noStrike" cap="none" normalizeH="0" baseline="0" smtClean="0">
                  <a:ln>
                    <a:noFill/>
                  </a:ln>
                  <a:solidFill>
                    <a:srgbClr val="072CCB"/>
                  </a:solidFill>
                  <a:effectLst/>
                  <a:latin typeface="Arial" charset="0"/>
                </a:rPr>
                <a:t>Edmonds Matching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800" b="0" i="0" u="none" strike="noStrike" cap="none" normalizeH="0" baseline="0" smtClean="0">
                  <a:ln>
                    <a:noFill/>
                  </a:ln>
                  <a:solidFill>
                    <a:srgbClr val="072CCB"/>
                  </a:solidFill>
                  <a:effectLst/>
                  <a:latin typeface="Arial" charset="0"/>
                </a:rPr>
                <a:t>Algorithm</a:t>
              </a:r>
            </a:p>
          </p:txBody>
        </p:sp>
        <p:cxnSp>
          <p:nvCxnSpPr>
            <p:cNvPr id="7" name="Egyenes összekötő nyíllal 6"/>
            <p:cNvCxnSpPr>
              <a:endCxn id="3" idx="3"/>
            </p:cNvCxnSpPr>
            <p:nvPr/>
          </p:nvCxnSpPr>
          <p:spPr bwMode="auto">
            <a:xfrm flipH="1">
              <a:off x="4281801" y="1709410"/>
              <a:ext cx="44259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Csoportba foglalás 12"/>
          <p:cNvGrpSpPr/>
          <p:nvPr/>
        </p:nvGrpSpPr>
        <p:grpSpPr>
          <a:xfrm>
            <a:off x="5791200" y="3639949"/>
            <a:ext cx="2111699" cy="578882"/>
            <a:chOff x="4303702" y="1172048"/>
            <a:chExt cx="2111699" cy="578882"/>
          </a:xfrm>
        </p:grpSpPr>
        <p:sp>
          <p:nvSpPr>
            <p:cNvPr id="14" name="Lekerekített téglalap 13"/>
            <p:cNvSpPr/>
            <p:nvPr/>
          </p:nvSpPr>
          <p:spPr bwMode="auto">
            <a:xfrm>
              <a:off x="4731327" y="1172048"/>
              <a:ext cx="1684074" cy="578882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800" b="0" i="0" u="none" strike="noStrike" cap="none" normalizeH="0" baseline="0" smtClean="0">
                  <a:ln>
                    <a:noFill/>
                  </a:ln>
                  <a:solidFill>
                    <a:srgbClr val="072CCB"/>
                  </a:solidFill>
                  <a:effectLst/>
                  <a:latin typeface="Arial" charset="0"/>
                </a:rPr>
                <a:t>NP-hard</a:t>
              </a:r>
            </a:p>
          </p:txBody>
        </p:sp>
        <p:cxnSp>
          <p:nvCxnSpPr>
            <p:cNvPr id="15" name="Egyenes összekötő nyíllal 14"/>
            <p:cNvCxnSpPr/>
            <p:nvPr/>
          </p:nvCxnSpPr>
          <p:spPr bwMode="auto">
            <a:xfrm flipH="1">
              <a:off x="4303702" y="1472365"/>
              <a:ext cx="44259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Szövegdoboz 9"/>
          <p:cNvSpPr txBox="1"/>
          <p:nvPr/>
        </p:nvSpPr>
        <p:spPr>
          <a:xfrm>
            <a:off x="3124200" y="5181600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smtClean="0">
                <a:solidFill>
                  <a:srgbClr val="072CCB"/>
                </a:solidFill>
              </a:rPr>
              <a:t>Approximation?</a:t>
            </a:r>
          </a:p>
        </p:txBody>
      </p: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</a:rPr>
              <a:t>A graph partition problem</a:t>
            </a: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  <a:cs typeface="Arial" charset="0"/>
              </a:rPr>
              <a:t>Very large graphs with bounded degree</a:t>
            </a:r>
            <a:endParaRPr lang="hu-HU" sz="32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723213" y="1600200"/>
            <a:ext cx="7744428" cy="4800600"/>
            <a:chOff x="723213" y="1320225"/>
            <a:chExt cx="7744428" cy="4800600"/>
          </a:xfrm>
        </p:grpSpPr>
        <p:sp>
          <p:nvSpPr>
            <p:cNvPr id="5" name="Szövegdoboz 4"/>
            <p:cNvSpPr txBox="1"/>
            <p:nvPr/>
          </p:nvSpPr>
          <p:spPr>
            <a:xfrm>
              <a:off x="723213" y="1320225"/>
              <a:ext cx="774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err="1"/>
                <a:t>d</a:t>
              </a:r>
              <a:r>
                <a:rPr lang="hu-HU" sz="3200" err="1" smtClean="0"/>
                <a:t>istributed</a:t>
              </a:r>
              <a:r>
                <a:rPr lang="hu-HU" sz="3200" smtClean="0"/>
                <a:t> algorithm:</a:t>
              </a:r>
              <a:r>
                <a:rPr lang="hu-HU" sz="3200">
                  <a:solidFill>
                    <a:srgbClr val="008000"/>
                  </a:solidFill>
                </a:rPr>
                <a:t> </a:t>
              </a:r>
              <a:r>
                <a:rPr lang="hu-HU" sz="3200" smtClean="0">
                  <a:solidFill>
                    <a:srgbClr val="008000"/>
                  </a:solidFill>
                </a:rPr>
                <a:t>  Nguyen </a:t>
              </a:r>
              <a:r>
                <a:rPr lang="hu-HU" sz="3200">
                  <a:solidFill>
                    <a:srgbClr val="008000"/>
                  </a:solidFill>
                </a:rPr>
                <a:t>and Onak </a:t>
              </a:r>
              <a:endParaRPr lang="hu-HU" sz="3200" dirty="0" smtClean="0">
                <a:solidFill>
                  <a:srgbClr val="008000"/>
                </a:solidFill>
              </a:endParaRPr>
            </a:p>
          </p:txBody>
        </p:sp>
        <p:grpSp>
          <p:nvGrpSpPr>
            <p:cNvPr id="37" name="Csoportba foglalás 36"/>
            <p:cNvGrpSpPr/>
            <p:nvPr/>
          </p:nvGrpSpPr>
          <p:grpSpPr>
            <a:xfrm>
              <a:off x="1173956" y="2286000"/>
              <a:ext cx="6598444" cy="3834825"/>
              <a:chOff x="-304800" y="609600"/>
              <a:chExt cx="9906000" cy="5757081"/>
            </a:xfrm>
          </p:grpSpPr>
          <p:sp>
            <p:nvSpPr>
              <p:cNvPr id="12" name="Freeform 4"/>
              <p:cNvSpPr/>
              <p:nvPr/>
            </p:nvSpPr>
            <p:spPr bwMode="auto">
              <a:xfrm>
                <a:off x="1132764" y="1296537"/>
                <a:ext cx="6933063" cy="4790364"/>
              </a:xfrm>
              <a:custGeom>
                <a:avLst/>
                <a:gdLst>
                  <a:gd name="connsiteX0" fmla="*/ 0 w 6933063"/>
                  <a:gd name="connsiteY0" fmla="*/ 504967 h 4790364"/>
                  <a:gd name="connsiteX1" fmla="*/ 1241946 w 6933063"/>
                  <a:gd name="connsiteY1" fmla="*/ 1460311 h 4790364"/>
                  <a:gd name="connsiteX2" fmla="*/ 2866030 w 6933063"/>
                  <a:gd name="connsiteY2" fmla="*/ 0 h 4790364"/>
                  <a:gd name="connsiteX3" fmla="*/ 3835021 w 6933063"/>
                  <a:gd name="connsiteY3" fmla="*/ 1119117 h 4790364"/>
                  <a:gd name="connsiteX4" fmla="*/ 5459105 w 6933063"/>
                  <a:gd name="connsiteY4" fmla="*/ 218364 h 4790364"/>
                  <a:gd name="connsiteX5" fmla="*/ 6782937 w 6933063"/>
                  <a:gd name="connsiteY5" fmla="*/ 1705970 h 4790364"/>
                  <a:gd name="connsiteX6" fmla="*/ 4967785 w 6933063"/>
                  <a:gd name="connsiteY6" fmla="*/ 3657600 h 4790364"/>
                  <a:gd name="connsiteX7" fmla="*/ 3848669 w 6933063"/>
                  <a:gd name="connsiteY7" fmla="*/ 1132764 h 4790364"/>
                  <a:gd name="connsiteX8" fmla="*/ 6769290 w 6933063"/>
                  <a:gd name="connsiteY8" fmla="*/ 1705970 h 4790364"/>
                  <a:gd name="connsiteX9" fmla="*/ 6905767 w 6933063"/>
                  <a:gd name="connsiteY9" fmla="*/ 3807726 h 4790364"/>
                  <a:gd name="connsiteX10" fmla="*/ 4981433 w 6933063"/>
                  <a:gd name="connsiteY10" fmla="*/ 3684896 h 4790364"/>
                  <a:gd name="connsiteX11" fmla="*/ 2169994 w 6933063"/>
                  <a:gd name="connsiteY11" fmla="*/ 3261815 h 4790364"/>
                  <a:gd name="connsiteX12" fmla="*/ 3862317 w 6933063"/>
                  <a:gd name="connsiteY12" fmla="*/ 1146412 h 4790364"/>
                  <a:gd name="connsiteX13" fmla="*/ 1282890 w 6933063"/>
                  <a:gd name="connsiteY13" fmla="*/ 1446663 h 4790364"/>
                  <a:gd name="connsiteX14" fmla="*/ 2210937 w 6933063"/>
                  <a:gd name="connsiteY14" fmla="*/ 3330054 h 4790364"/>
                  <a:gd name="connsiteX15" fmla="*/ 177421 w 6933063"/>
                  <a:gd name="connsiteY15" fmla="*/ 3807726 h 4790364"/>
                  <a:gd name="connsiteX16" fmla="*/ 2797791 w 6933063"/>
                  <a:gd name="connsiteY16" fmla="*/ 4790364 h 4790364"/>
                  <a:gd name="connsiteX17" fmla="*/ 3875964 w 6933063"/>
                  <a:gd name="connsiteY17" fmla="*/ 1160060 h 4790364"/>
                  <a:gd name="connsiteX18" fmla="*/ 6933063 w 6933063"/>
                  <a:gd name="connsiteY18" fmla="*/ 3835021 h 4790364"/>
                  <a:gd name="connsiteX19" fmla="*/ 4817660 w 6933063"/>
                  <a:gd name="connsiteY19" fmla="*/ 4763069 h 4790364"/>
                  <a:gd name="connsiteX20" fmla="*/ 4981433 w 6933063"/>
                  <a:gd name="connsiteY20" fmla="*/ 3684896 h 4790364"/>
                  <a:gd name="connsiteX21" fmla="*/ 2838735 w 6933063"/>
                  <a:gd name="connsiteY21" fmla="*/ 4763069 h 4790364"/>
                  <a:gd name="connsiteX22" fmla="*/ 4817660 w 6933063"/>
                  <a:gd name="connsiteY22" fmla="*/ 4749421 h 4790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33063" h="4790364">
                    <a:moveTo>
                      <a:pt x="0" y="504967"/>
                    </a:moveTo>
                    <a:lnTo>
                      <a:pt x="1241946" y="1460311"/>
                    </a:lnTo>
                    <a:lnTo>
                      <a:pt x="2866030" y="0"/>
                    </a:lnTo>
                    <a:lnTo>
                      <a:pt x="3835021" y="1119117"/>
                    </a:lnTo>
                    <a:lnTo>
                      <a:pt x="5459105" y="218364"/>
                    </a:lnTo>
                    <a:lnTo>
                      <a:pt x="6782937" y="1705970"/>
                    </a:lnTo>
                    <a:lnTo>
                      <a:pt x="4967785" y="3657600"/>
                    </a:lnTo>
                    <a:lnTo>
                      <a:pt x="3848669" y="1132764"/>
                    </a:lnTo>
                    <a:lnTo>
                      <a:pt x="6769290" y="1705970"/>
                    </a:lnTo>
                    <a:lnTo>
                      <a:pt x="6905767" y="3807726"/>
                    </a:lnTo>
                    <a:lnTo>
                      <a:pt x="4981433" y="3684896"/>
                    </a:lnTo>
                    <a:lnTo>
                      <a:pt x="2169994" y="3261815"/>
                    </a:lnTo>
                    <a:lnTo>
                      <a:pt x="3862317" y="1146412"/>
                    </a:lnTo>
                    <a:lnTo>
                      <a:pt x="1282890" y="1446663"/>
                    </a:lnTo>
                    <a:lnTo>
                      <a:pt x="2210937" y="3330054"/>
                    </a:lnTo>
                    <a:lnTo>
                      <a:pt x="177421" y="3807726"/>
                    </a:lnTo>
                    <a:lnTo>
                      <a:pt x="2797791" y="4790364"/>
                    </a:lnTo>
                    <a:lnTo>
                      <a:pt x="3875964" y="1160060"/>
                    </a:lnTo>
                    <a:lnTo>
                      <a:pt x="6933063" y="3835021"/>
                    </a:lnTo>
                    <a:lnTo>
                      <a:pt x="4817660" y="4763069"/>
                    </a:lnTo>
                    <a:lnTo>
                      <a:pt x="4981433" y="3684896"/>
                    </a:lnTo>
                    <a:lnTo>
                      <a:pt x="2838735" y="4763069"/>
                    </a:lnTo>
                    <a:lnTo>
                      <a:pt x="4817660" y="4749421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5"/>
              <p:cNvSpPr/>
              <p:nvPr/>
            </p:nvSpPr>
            <p:spPr bwMode="auto">
              <a:xfrm>
                <a:off x="1132764" y="1146412"/>
                <a:ext cx="7642746" cy="3985146"/>
              </a:xfrm>
              <a:custGeom>
                <a:avLst/>
                <a:gdLst>
                  <a:gd name="connsiteX0" fmla="*/ 1241946 w 7642746"/>
                  <a:gd name="connsiteY0" fmla="*/ 1583140 h 3985146"/>
                  <a:gd name="connsiteX1" fmla="*/ 232012 w 7642746"/>
                  <a:gd name="connsiteY1" fmla="*/ 3985146 h 3985146"/>
                  <a:gd name="connsiteX2" fmla="*/ 0 w 7642746"/>
                  <a:gd name="connsiteY2" fmla="*/ 655092 h 3985146"/>
                  <a:gd name="connsiteX3" fmla="*/ 2879678 w 7642746"/>
                  <a:gd name="connsiteY3" fmla="*/ 150125 h 3985146"/>
                  <a:gd name="connsiteX4" fmla="*/ 5472752 w 7642746"/>
                  <a:gd name="connsiteY4" fmla="*/ 368489 h 3985146"/>
                  <a:gd name="connsiteX5" fmla="*/ 7642746 w 7642746"/>
                  <a:gd name="connsiteY5" fmla="*/ 0 h 3985146"/>
                  <a:gd name="connsiteX6" fmla="*/ 6796585 w 7642746"/>
                  <a:gd name="connsiteY6" fmla="*/ 1883391 h 3985146"/>
                  <a:gd name="connsiteX7" fmla="*/ 2879678 w 7642746"/>
                  <a:gd name="connsiteY7" fmla="*/ 177421 h 398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42746" h="3985146">
                    <a:moveTo>
                      <a:pt x="1241946" y="1583140"/>
                    </a:moveTo>
                    <a:lnTo>
                      <a:pt x="232012" y="3985146"/>
                    </a:lnTo>
                    <a:lnTo>
                      <a:pt x="0" y="655092"/>
                    </a:lnTo>
                    <a:lnTo>
                      <a:pt x="2879678" y="150125"/>
                    </a:lnTo>
                    <a:lnTo>
                      <a:pt x="5472752" y="368489"/>
                    </a:lnTo>
                    <a:lnTo>
                      <a:pt x="7642746" y="0"/>
                    </a:lnTo>
                    <a:lnTo>
                      <a:pt x="6796585" y="1883391"/>
                    </a:lnTo>
                    <a:lnTo>
                      <a:pt x="2879678" y="177421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9"/>
              <p:cNvCxnSpPr/>
              <p:nvPr/>
            </p:nvCxnSpPr>
            <p:spPr bwMode="auto">
              <a:xfrm>
                <a:off x="-152400" y="1371600"/>
                <a:ext cx="1295400" cy="4572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2"/>
              <p:cNvCxnSpPr>
                <a:stCxn id="12" idx="18"/>
              </p:cNvCxnSpPr>
              <p:nvPr/>
            </p:nvCxnSpPr>
            <p:spPr bwMode="auto">
              <a:xfrm>
                <a:off x="8065827" y="5131558"/>
                <a:ext cx="914400" cy="9144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4"/>
              <p:cNvCxnSpPr>
                <a:stCxn id="13" idx="3"/>
              </p:cNvCxnSpPr>
              <p:nvPr/>
            </p:nvCxnSpPr>
            <p:spPr bwMode="auto">
              <a:xfrm flipH="1" flipV="1">
                <a:off x="2895600" y="609600"/>
                <a:ext cx="1116842" cy="686937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2" idx="4"/>
              </p:cNvCxnSpPr>
              <p:nvPr/>
            </p:nvCxnSpPr>
            <p:spPr bwMode="auto">
              <a:xfrm flipV="1">
                <a:off x="6591869" y="609600"/>
                <a:ext cx="113731" cy="90530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8"/>
              <p:cNvCxnSpPr>
                <a:stCxn id="13" idx="5"/>
              </p:cNvCxnSpPr>
              <p:nvPr/>
            </p:nvCxnSpPr>
            <p:spPr bwMode="auto">
              <a:xfrm flipV="1">
                <a:off x="8775510" y="762000"/>
                <a:ext cx="444690" cy="384412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20"/>
              <p:cNvCxnSpPr>
                <a:stCxn id="12" idx="18"/>
              </p:cNvCxnSpPr>
              <p:nvPr/>
            </p:nvCxnSpPr>
            <p:spPr bwMode="auto">
              <a:xfrm flipV="1">
                <a:off x="8065827" y="4572000"/>
                <a:ext cx="1535373" cy="55955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22"/>
              <p:cNvCxnSpPr>
                <a:stCxn id="13" idx="1"/>
              </p:cNvCxnSpPr>
              <p:nvPr/>
            </p:nvCxnSpPr>
            <p:spPr bwMode="auto">
              <a:xfrm flipH="1">
                <a:off x="-152400" y="5131558"/>
                <a:ext cx="1517176" cy="583442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4"/>
              <p:cNvCxnSpPr>
                <a:stCxn id="13" idx="1"/>
              </p:cNvCxnSpPr>
              <p:nvPr/>
            </p:nvCxnSpPr>
            <p:spPr bwMode="auto">
              <a:xfrm flipH="1" flipV="1">
                <a:off x="-152400" y="3691719"/>
                <a:ext cx="1517176" cy="143983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6"/>
              <p:cNvCxnSpPr>
                <a:stCxn id="12" idx="0"/>
              </p:cNvCxnSpPr>
              <p:nvPr/>
            </p:nvCxnSpPr>
            <p:spPr bwMode="auto">
              <a:xfrm flipH="1">
                <a:off x="-304800" y="1801504"/>
                <a:ext cx="1437564" cy="86549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8"/>
              <p:cNvCxnSpPr/>
              <p:nvPr/>
            </p:nvCxnSpPr>
            <p:spPr bwMode="auto">
              <a:xfrm flipH="1">
                <a:off x="2057400" y="4572000"/>
                <a:ext cx="1245358" cy="152854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4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4191000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171" y="4648200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5715000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8171" y="4724400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6200" y="2667000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4400" y="762000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1100919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571" y="914400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1405719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4724400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2396319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0171" y="2057400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C:\Users\vk\AppData\Local\Microsoft\Windows\Temporary Internet Files\Content.IE5\ME5FL4A2\MC9004404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800" y="5672919"/>
                <a:ext cx="487629" cy="65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9" name="Szövegdoboz 38"/>
          <p:cNvSpPr txBox="1"/>
          <p:nvPr/>
        </p:nvSpPr>
        <p:spPr>
          <a:xfrm>
            <a:off x="238534" y="914400"/>
            <a:ext cx="5444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/>
              <a:t>Find a perfect matching in G</a:t>
            </a:r>
            <a:r>
              <a:rPr lang="hu-HU" sz="3200" i="1" smtClean="0"/>
              <a:t>.</a:t>
            </a:r>
            <a:endParaRPr lang="hu-HU" sz="3200" i="1"/>
          </a:p>
        </p:txBody>
      </p:sp>
    </p:spTree>
    <p:extLst>
      <p:ext uri="{BB962C8B-B14F-4D97-AF65-F5344CB8AC3E}">
        <p14:creationId xmlns:p14="http://schemas.microsoft.com/office/powerpoint/2010/main" val="5385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533400" y="990600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/>
              <a:t>d</a:t>
            </a:r>
            <a:r>
              <a:rPr lang="hu-HU" sz="3200" dirty="0" err="1" smtClean="0"/>
              <a:t>istributed</a:t>
            </a:r>
            <a:r>
              <a:rPr lang="hu-HU" sz="3200" dirty="0" smtClean="0"/>
              <a:t> </a:t>
            </a:r>
            <a:r>
              <a:rPr lang="hu-HU" sz="3200" dirty="0" err="1" smtClean="0"/>
              <a:t>algorithms</a:t>
            </a:r>
            <a:r>
              <a:rPr lang="hu-HU" sz="3200" dirty="0" smtClean="0"/>
              <a:t>  </a:t>
            </a:r>
          </a:p>
        </p:txBody>
      </p:sp>
      <p:sp>
        <p:nvSpPr>
          <p:cNvPr id="6" name="Balra-jobbra nyíl 5"/>
          <p:cNvSpPr/>
          <p:nvPr/>
        </p:nvSpPr>
        <p:spPr bwMode="auto">
          <a:xfrm>
            <a:off x="1905000" y="1600200"/>
            <a:ext cx="1216152" cy="48463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3400" y="2133600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/>
              <a:t>l</a:t>
            </a:r>
            <a:r>
              <a:rPr lang="hu-HU" sz="3200" smtClean="0"/>
              <a:t>ocal algorithms</a:t>
            </a:r>
            <a:endParaRPr lang="hu-HU" sz="3200" dirty="0" smtClean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1173956" y="2565975"/>
            <a:ext cx="6598444" cy="3657553"/>
            <a:chOff x="-304800" y="609600"/>
            <a:chExt cx="9906000" cy="5490949"/>
          </a:xfrm>
        </p:grpSpPr>
        <p:sp>
          <p:nvSpPr>
            <p:cNvPr id="13" name="Freeform 4"/>
            <p:cNvSpPr/>
            <p:nvPr/>
          </p:nvSpPr>
          <p:spPr bwMode="auto">
            <a:xfrm>
              <a:off x="1132764" y="1296537"/>
              <a:ext cx="6933063" cy="4790364"/>
            </a:xfrm>
            <a:custGeom>
              <a:avLst/>
              <a:gdLst>
                <a:gd name="connsiteX0" fmla="*/ 0 w 6933063"/>
                <a:gd name="connsiteY0" fmla="*/ 504967 h 4790364"/>
                <a:gd name="connsiteX1" fmla="*/ 1241946 w 6933063"/>
                <a:gd name="connsiteY1" fmla="*/ 1460311 h 4790364"/>
                <a:gd name="connsiteX2" fmla="*/ 2866030 w 6933063"/>
                <a:gd name="connsiteY2" fmla="*/ 0 h 4790364"/>
                <a:gd name="connsiteX3" fmla="*/ 3835021 w 6933063"/>
                <a:gd name="connsiteY3" fmla="*/ 1119117 h 4790364"/>
                <a:gd name="connsiteX4" fmla="*/ 5459105 w 6933063"/>
                <a:gd name="connsiteY4" fmla="*/ 218364 h 4790364"/>
                <a:gd name="connsiteX5" fmla="*/ 6782937 w 6933063"/>
                <a:gd name="connsiteY5" fmla="*/ 1705970 h 4790364"/>
                <a:gd name="connsiteX6" fmla="*/ 4967785 w 6933063"/>
                <a:gd name="connsiteY6" fmla="*/ 3657600 h 4790364"/>
                <a:gd name="connsiteX7" fmla="*/ 3848669 w 6933063"/>
                <a:gd name="connsiteY7" fmla="*/ 1132764 h 4790364"/>
                <a:gd name="connsiteX8" fmla="*/ 6769290 w 6933063"/>
                <a:gd name="connsiteY8" fmla="*/ 1705970 h 4790364"/>
                <a:gd name="connsiteX9" fmla="*/ 6905767 w 6933063"/>
                <a:gd name="connsiteY9" fmla="*/ 3807726 h 4790364"/>
                <a:gd name="connsiteX10" fmla="*/ 4981433 w 6933063"/>
                <a:gd name="connsiteY10" fmla="*/ 3684896 h 4790364"/>
                <a:gd name="connsiteX11" fmla="*/ 2169994 w 6933063"/>
                <a:gd name="connsiteY11" fmla="*/ 3261815 h 4790364"/>
                <a:gd name="connsiteX12" fmla="*/ 3862317 w 6933063"/>
                <a:gd name="connsiteY12" fmla="*/ 1146412 h 4790364"/>
                <a:gd name="connsiteX13" fmla="*/ 1282890 w 6933063"/>
                <a:gd name="connsiteY13" fmla="*/ 1446663 h 4790364"/>
                <a:gd name="connsiteX14" fmla="*/ 2210937 w 6933063"/>
                <a:gd name="connsiteY14" fmla="*/ 3330054 h 4790364"/>
                <a:gd name="connsiteX15" fmla="*/ 177421 w 6933063"/>
                <a:gd name="connsiteY15" fmla="*/ 3807726 h 4790364"/>
                <a:gd name="connsiteX16" fmla="*/ 2797791 w 6933063"/>
                <a:gd name="connsiteY16" fmla="*/ 4790364 h 4790364"/>
                <a:gd name="connsiteX17" fmla="*/ 3875964 w 6933063"/>
                <a:gd name="connsiteY17" fmla="*/ 1160060 h 4790364"/>
                <a:gd name="connsiteX18" fmla="*/ 6933063 w 6933063"/>
                <a:gd name="connsiteY18" fmla="*/ 3835021 h 4790364"/>
                <a:gd name="connsiteX19" fmla="*/ 4817660 w 6933063"/>
                <a:gd name="connsiteY19" fmla="*/ 4763069 h 4790364"/>
                <a:gd name="connsiteX20" fmla="*/ 4981433 w 6933063"/>
                <a:gd name="connsiteY20" fmla="*/ 3684896 h 4790364"/>
                <a:gd name="connsiteX21" fmla="*/ 2838735 w 6933063"/>
                <a:gd name="connsiteY21" fmla="*/ 4763069 h 4790364"/>
                <a:gd name="connsiteX22" fmla="*/ 4817660 w 6933063"/>
                <a:gd name="connsiteY22" fmla="*/ 4749421 h 47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3063" h="4790364">
                  <a:moveTo>
                    <a:pt x="0" y="504967"/>
                  </a:moveTo>
                  <a:lnTo>
                    <a:pt x="1241946" y="1460311"/>
                  </a:lnTo>
                  <a:lnTo>
                    <a:pt x="2866030" y="0"/>
                  </a:lnTo>
                  <a:lnTo>
                    <a:pt x="3835021" y="1119117"/>
                  </a:lnTo>
                  <a:lnTo>
                    <a:pt x="5459105" y="218364"/>
                  </a:lnTo>
                  <a:lnTo>
                    <a:pt x="6782937" y="1705970"/>
                  </a:lnTo>
                  <a:lnTo>
                    <a:pt x="4967785" y="3657600"/>
                  </a:lnTo>
                  <a:lnTo>
                    <a:pt x="3848669" y="1132764"/>
                  </a:lnTo>
                  <a:lnTo>
                    <a:pt x="6769290" y="1705970"/>
                  </a:lnTo>
                  <a:lnTo>
                    <a:pt x="6905767" y="3807726"/>
                  </a:lnTo>
                  <a:lnTo>
                    <a:pt x="4981433" y="3684896"/>
                  </a:lnTo>
                  <a:lnTo>
                    <a:pt x="2169994" y="3261815"/>
                  </a:lnTo>
                  <a:lnTo>
                    <a:pt x="3862317" y="1146412"/>
                  </a:lnTo>
                  <a:lnTo>
                    <a:pt x="1282890" y="1446663"/>
                  </a:lnTo>
                  <a:lnTo>
                    <a:pt x="2210937" y="3330054"/>
                  </a:lnTo>
                  <a:lnTo>
                    <a:pt x="177421" y="3807726"/>
                  </a:lnTo>
                  <a:lnTo>
                    <a:pt x="2797791" y="4790364"/>
                  </a:lnTo>
                  <a:lnTo>
                    <a:pt x="3875964" y="1160060"/>
                  </a:lnTo>
                  <a:lnTo>
                    <a:pt x="6933063" y="3835021"/>
                  </a:lnTo>
                  <a:lnTo>
                    <a:pt x="4817660" y="4763069"/>
                  </a:lnTo>
                  <a:lnTo>
                    <a:pt x="4981433" y="3684896"/>
                  </a:lnTo>
                  <a:lnTo>
                    <a:pt x="2838735" y="4763069"/>
                  </a:lnTo>
                  <a:lnTo>
                    <a:pt x="4817660" y="4749421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1132764" y="1146412"/>
              <a:ext cx="7642746" cy="3985146"/>
            </a:xfrm>
            <a:custGeom>
              <a:avLst/>
              <a:gdLst>
                <a:gd name="connsiteX0" fmla="*/ 1241946 w 7642746"/>
                <a:gd name="connsiteY0" fmla="*/ 1583140 h 3985146"/>
                <a:gd name="connsiteX1" fmla="*/ 232012 w 7642746"/>
                <a:gd name="connsiteY1" fmla="*/ 3985146 h 3985146"/>
                <a:gd name="connsiteX2" fmla="*/ 0 w 7642746"/>
                <a:gd name="connsiteY2" fmla="*/ 655092 h 3985146"/>
                <a:gd name="connsiteX3" fmla="*/ 2879678 w 7642746"/>
                <a:gd name="connsiteY3" fmla="*/ 150125 h 3985146"/>
                <a:gd name="connsiteX4" fmla="*/ 5472752 w 7642746"/>
                <a:gd name="connsiteY4" fmla="*/ 368489 h 3985146"/>
                <a:gd name="connsiteX5" fmla="*/ 7642746 w 7642746"/>
                <a:gd name="connsiteY5" fmla="*/ 0 h 3985146"/>
                <a:gd name="connsiteX6" fmla="*/ 6796585 w 7642746"/>
                <a:gd name="connsiteY6" fmla="*/ 1883391 h 3985146"/>
                <a:gd name="connsiteX7" fmla="*/ 2879678 w 7642746"/>
                <a:gd name="connsiteY7" fmla="*/ 177421 h 398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2746" h="3985146">
                  <a:moveTo>
                    <a:pt x="1241946" y="1583140"/>
                  </a:moveTo>
                  <a:lnTo>
                    <a:pt x="232012" y="3985146"/>
                  </a:lnTo>
                  <a:lnTo>
                    <a:pt x="0" y="655092"/>
                  </a:lnTo>
                  <a:lnTo>
                    <a:pt x="2879678" y="150125"/>
                  </a:lnTo>
                  <a:lnTo>
                    <a:pt x="5472752" y="368489"/>
                  </a:lnTo>
                  <a:lnTo>
                    <a:pt x="7642746" y="0"/>
                  </a:lnTo>
                  <a:lnTo>
                    <a:pt x="6796585" y="1883391"/>
                  </a:lnTo>
                  <a:lnTo>
                    <a:pt x="2879678" y="177421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9"/>
            <p:cNvCxnSpPr/>
            <p:nvPr/>
          </p:nvCxnSpPr>
          <p:spPr bwMode="auto">
            <a:xfrm>
              <a:off x="-152400" y="1371600"/>
              <a:ext cx="1295400" cy="457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2"/>
            <p:cNvCxnSpPr>
              <a:stCxn id="13" idx="18"/>
            </p:cNvCxnSpPr>
            <p:nvPr/>
          </p:nvCxnSpPr>
          <p:spPr bwMode="auto">
            <a:xfrm>
              <a:off x="8065827" y="5131558"/>
              <a:ext cx="914400" cy="914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4"/>
            <p:cNvCxnSpPr>
              <a:stCxn id="14" idx="3"/>
            </p:cNvCxnSpPr>
            <p:nvPr/>
          </p:nvCxnSpPr>
          <p:spPr bwMode="auto">
            <a:xfrm flipH="1" flipV="1">
              <a:off x="2895600" y="609600"/>
              <a:ext cx="1116842" cy="68693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6"/>
            <p:cNvCxnSpPr>
              <a:stCxn id="13" idx="4"/>
            </p:cNvCxnSpPr>
            <p:nvPr/>
          </p:nvCxnSpPr>
          <p:spPr bwMode="auto">
            <a:xfrm flipV="1">
              <a:off x="6591869" y="609600"/>
              <a:ext cx="113731" cy="90530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4" idx="5"/>
            </p:cNvCxnSpPr>
            <p:nvPr/>
          </p:nvCxnSpPr>
          <p:spPr bwMode="auto">
            <a:xfrm flipV="1">
              <a:off x="8775510" y="762000"/>
              <a:ext cx="444690" cy="38441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20"/>
            <p:cNvCxnSpPr>
              <a:stCxn id="13" idx="18"/>
            </p:cNvCxnSpPr>
            <p:nvPr/>
          </p:nvCxnSpPr>
          <p:spPr bwMode="auto">
            <a:xfrm flipV="1">
              <a:off x="8065827" y="4572000"/>
              <a:ext cx="1535373" cy="55955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2"/>
            <p:cNvCxnSpPr>
              <a:stCxn id="14" idx="1"/>
            </p:cNvCxnSpPr>
            <p:nvPr/>
          </p:nvCxnSpPr>
          <p:spPr bwMode="auto">
            <a:xfrm flipH="1">
              <a:off x="-152400" y="5131558"/>
              <a:ext cx="1517176" cy="58344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4"/>
            <p:cNvCxnSpPr>
              <a:stCxn id="14" idx="1"/>
            </p:cNvCxnSpPr>
            <p:nvPr/>
          </p:nvCxnSpPr>
          <p:spPr bwMode="auto">
            <a:xfrm flipH="1" flipV="1">
              <a:off x="-152400" y="3691719"/>
              <a:ext cx="1517176" cy="143983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6"/>
            <p:cNvCxnSpPr>
              <a:stCxn id="13" idx="0"/>
            </p:cNvCxnSpPr>
            <p:nvPr/>
          </p:nvCxnSpPr>
          <p:spPr bwMode="auto">
            <a:xfrm flipH="1">
              <a:off x="-304800" y="1801504"/>
              <a:ext cx="1437564" cy="86549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8"/>
            <p:cNvCxnSpPr/>
            <p:nvPr/>
          </p:nvCxnSpPr>
          <p:spPr bwMode="auto">
            <a:xfrm flipH="1">
              <a:off x="2057400" y="4572000"/>
              <a:ext cx="1245358" cy="152854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2" descr="C:\Users\vk\AppData\Local\Microsoft\Windows\Temporary Internet Files\Content.IE5\ME5FL4A2\MC90044045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171" y="2057400"/>
              <a:ext cx="487629" cy="651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Ellipszis 37"/>
          <p:cNvSpPr/>
          <p:nvPr/>
        </p:nvSpPr>
        <p:spPr bwMode="auto">
          <a:xfrm>
            <a:off x="7108103" y="2822886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zis 38"/>
          <p:cNvSpPr/>
          <p:nvPr/>
        </p:nvSpPr>
        <p:spPr bwMode="auto">
          <a:xfrm>
            <a:off x="5696528" y="3048000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zis 39"/>
          <p:cNvSpPr/>
          <p:nvPr/>
        </p:nvSpPr>
        <p:spPr bwMode="auto">
          <a:xfrm>
            <a:off x="3962400" y="2914072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lipszis 40"/>
          <p:cNvSpPr/>
          <p:nvPr/>
        </p:nvSpPr>
        <p:spPr bwMode="auto">
          <a:xfrm>
            <a:off x="2020456" y="3248892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zis 41"/>
          <p:cNvSpPr/>
          <p:nvPr/>
        </p:nvSpPr>
        <p:spPr bwMode="auto">
          <a:xfrm>
            <a:off x="2847108" y="3865416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zis 42"/>
          <p:cNvSpPr/>
          <p:nvPr/>
        </p:nvSpPr>
        <p:spPr bwMode="auto">
          <a:xfrm>
            <a:off x="2179780" y="5456380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zis 43"/>
          <p:cNvSpPr/>
          <p:nvPr/>
        </p:nvSpPr>
        <p:spPr bwMode="auto">
          <a:xfrm>
            <a:off x="3493652" y="5075380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zis 44"/>
          <p:cNvSpPr/>
          <p:nvPr/>
        </p:nvSpPr>
        <p:spPr bwMode="auto">
          <a:xfrm>
            <a:off x="5334000" y="5334000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zis 45"/>
          <p:cNvSpPr/>
          <p:nvPr/>
        </p:nvSpPr>
        <p:spPr bwMode="auto">
          <a:xfrm>
            <a:off x="6521079" y="4014120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lipszis 46"/>
          <p:cNvSpPr/>
          <p:nvPr/>
        </p:nvSpPr>
        <p:spPr bwMode="auto">
          <a:xfrm>
            <a:off x="6632149" y="5435900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Ellipszis 47"/>
          <p:cNvSpPr/>
          <p:nvPr/>
        </p:nvSpPr>
        <p:spPr bwMode="auto">
          <a:xfrm>
            <a:off x="5219700" y="6072864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Ellipszis 48"/>
          <p:cNvSpPr/>
          <p:nvPr/>
        </p:nvSpPr>
        <p:spPr bwMode="auto">
          <a:xfrm>
            <a:off x="3877848" y="6100137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  <a:cs typeface="Arial" charset="0"/>
              </a:rPr>
              <a:t>Very large graphs with bounded degree</a:t>
            </a:r>
            <a:endParaRPr lang="hu-HU" sz="3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533400" y="990600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/>
              <a:t>d</a:t>
            </a:r>
            <a:r>
              <a:rPr lang="hu-HU" sz="3200" dirty="0" err="1" smtClean="0"/>
              <a:t>istributed</a:t>
            </a:r>
            <a:r>
              <a:rPr lang="hu-HU" sz="3200" dirty="0" smtClean="0"/>
              <a:t> </a:t>
            </a:r>
            <a:r>
              <a:rPr lang="hu-HU" sz="3200" dirty="0" err="1" smtClean="0"/>
              <a:t>algorithms</a:t>
            </a:r>
            <a:r>
              <a:rPr lang="hu-HU" sz="3200" dirty="0" smtClean="0"/>
              <a:t>  </a:t>
            </a:r>
          </a:p>
        </p:txBody>
      </p:sp>
      <p:sp>
        <p:nvSpPr>
          <p:cNvPr id="6" name="Balra-jobbra nyíl 5"/>
          <p:cNvSpPr/>
          <p:nvPr/>
        </p:nvSpPr>
        <p:spPr bwMode="auto">
          <a:xfrm>
            <a:off x="1905000" y="1600200"/>
            <a:ext cx="1216152" cy="48463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3400" y="2133600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/>
              <a:t>l</a:t>
            </a:r>
            <a:r>
              <a:rPr lang="hu-HU" sz="3200" smtClean="0"/>
              <a:t>ocal algorithms</a:t>
            </a:r>
            <a:endParaRPr lang="hu-HU" sz="3200" dirty="0" smtClean="0"/>
          </a:p>
        </p:txBody>
      </p:sp>
      <p:sp>
        <p:nvSpPr>
          <p:cNvPr id="8" name="Balra-jobbra nyíl 7"/>
          <p:cNvSpPr/>
          <p:nvPr/>
        </p:nvSpPr>
        <p:spPr bwMode="auto">
          <a:xfrm>
            <a:off x="1905000" y="2895600"/>
            <a:ext cx="1216152" cy="48463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06752" y="3453825"/>
            <a:ext cx="3121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smtClean="0"/>
              <a:t>property testing</a:t>
            </a:r>
            <a:endParaRPr lang="hu-HU" sz="3200" dirty="0" smtClean="0"/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  <a:cs typeface="Arial" charset="0"/>
              </a:rPr>
              <a:t>Very large graphs with bounded degree</a:t>
            </a:r>
            <a:endParaRPr lang="hu-HU" sz="3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/>
              <a:t>January 2018</a:t>
            </a:r>
            <a:endParaRPr lang="en-US" sz="1400" smtClean="0"/>
          </a:p>
        </p:txBody>
      </p:sp>
      <p:sp>
        <p:nvSpPr>
          <p:cNvPr id="32772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/>
              <a:t>Fractional graph partition problem</a:t>
            </a:r>
            <a:endParaRPr lang="en-US" sz="3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33400" y="1066800"/>
          <a:ext cx="779543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6" name="Equation" r:id="rId3" imgW="2908080" imgH="279360" progId="Equation.DSMT4">
                  <p:embed/>
                </p:oleObj>
              </mc:Choice>
              <mc:Fallback>
                <p:oleObj name="Equation" r:id="rId3" imgW="290808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79543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69925" y="2971800"/>
          <a:ext cx="65262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7" name="Equation" r:id="rId5" imgW="2438280" imgH="253800" progId="Equation.DSMT4">
                  <p:embed/>
                </p:oleObj>
              </mc:Choice>
              <mc:Fallback>
                <p:oleObj name="Equation" r:id="rId5" imgW="243828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2971800"/>
                        <a:ext cx="65262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399" y="2082225"/>
            <a:ext cx="601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smtClean="0"/>
              <a:t>T</a:t>
            </a:r>
            <a:r>
              <a:rPr lang="hu-HU" sz="3200" smtClean="0"/>
              <a:t>: optimal </a:t>
            </a:r>
            <a:r>
              <a:rPr lang="hu-HU" sz="3200" i="1" smtClean="0"/>
              <a:t>k</a:t>
            </a:r>
            <a:r>
              <a:rPr lang="hu-HU" sz="3200" smtClean="0"/>
              <a:t>-edge-separator</a:t>
            </a:r>
          </a:p>
        </p:txBody>
      </p:sp>
    </p:spTree>
    <p:extLst>
      <p:ext uri="{BB962C8B-B14F-4D97-AF65-F5344CB8AC3E}">
        <p14:creationId xmlns:p14="http://schemas.microsoft.com/office/powerpoint/2010/main" val="27605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/>
              <a:t>January 2018</a:t>
            </a:r>
            <a:endParaRPr lang="en-US" sz="1400" smtClean="0"/>
          </a:p>
        </p:txBody>
      </p:sp>
      <p:sp>
        <p:nvSpPr>
          <p:cNvPr id="32772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/>
              <a:t>Fractional graph partition problem</a:t>
            </a:r>
            <a:endParaRPr lang="en-US" sz="3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47687" y="1066800"/>
          <a:ext cx="3871913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8" name="Equation" r:id="rId3" imgW="1663560" imgH="685800" progId="Equation.DSMT4">
                  <p:embed/>
                </p:oleObj>
              </mc:Choice>
              <mc:Fallback>
                <p:oleObj name="Equation" r:id="rId3" imgW="1663560" imgH="685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1066800"/>
                        <a:ext cx="3871913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36575" y="2865438"/>
          <a:ext cx="19224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9" name="Equation" r:id="rId5" imgW="825480" imgH="368280" progId="Equation.DSMT4">
                  <p:embed/>
                </p:oleObj>
              </mc:Choice>
              <mc:Fallback>
                <p:oleObj name="Equation" r:id="rId5" imgW="825480" imgH="368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865438"/>
                        <a:ext cx="1922463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69925" y="3748087"/>
          <a:ext cx="19208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0" name="Equation" r:id="rId7" imgW="825480" imgH="444240" progId="Equation.DSMT4">
                  <p:embed/>
                </p:oleObj>
              </mc:Choice>
              <mc:Fallback>
                <p:oleObj name="Equation" r:id="rId7" imgW="825480" imgH="4442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3748087"/>
                        <a:ext cx="192087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527753" y="2895600"/>
            <a:ext cx="4159047" cy="578882"/>
            <a:chOff x="3048000" y="4724400"/>
            <a:chExt cx="4159047" cy="578882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505200" y="4724400"/>
              <a:ext cx="3701847" cy="578882"/>
            </a:xfrm>
            <a:prstGeom prst="roundRect">
              <a:avLst/>
            </a:prstGeom>
            <a:noFill/>
            <a:ln w="19050" cap="flat" cmpd="sng" algn="ctr">
              <a:solidFill>
                <a:srgbClr val="072C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800" b="0" i="0" u="none" strike="noStrike" cap="none" normalizeH="0" baseline="0" smtClean="0">
                  <a:ln>
                    <a:noFill/>
                  </a:ln>
                  <a:solidFill>
                    <a:srgbClr val="072CCB"/>
                  </a:solidFill>
                  <a:effectLst/>
                  <a:latin typeface="Arial" charset="0"/>
                </a:rPr>
                <a:t>probability distribution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>
              <a:off x="3048000" y="5013841"/>
              <a:ext cx="4572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72CC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527753" y="3962400"/>
            <a:ext cx="3602281" cy="578882"/>
            <a:chOff x="3048000" y="4724400"/>
            <a:chExt cx="3602281" cy="578882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3505200" y="4724400"/>
              <a:ext cx="3145081" cy="578882"/>
            </a:xfrm>
            <a:prstGeom prst="roundRect">
              <a:avLst/>
            </a:prstGeom>
            <a:noFill/>
            <a:ln w="19050" cap="flat" cmpd="sng" algn="ctr">
              <a:solidFill>
                <a:srgbClr val="072C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800" b="0" i="0" u="none" strike="noStrike" cap="none" normalizeH="0" baseline="0" smtClean="0">
                  <a:ln>
                    <a:noFill/>
                  </a:ln>
                  <a:solidFill>
                    <a:srgbClr val="072CCB"/>
                  </a:solidFill>
                  <a:effectLst/>
                  <a:latin typeface="Arial" charset="0"/>
                </a:rPr>
                <a:t>„marginal” uniform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 bwMode="auto">
            <a:xfrm flipH="1">
              <a:off x="3048000" y="5013841"/>
              <a:ext cx="4572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72CC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519113" y="4953000"/>
          <a:ext cx="39608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1" name="Equation" r:id="rId9" imgW="1701720" imgH="482400" progId="Equation.DSMT4">
                  <p:embed/>
                </p:oleObj>
              </mc:Choice>
              <mc:Fallback>
                <p:oleObj name="Equation" r:id="rId9" imgW="1701720" imgH="4824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4953000"/>
                        <a:ext cx="396081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551119" y="5212318"/>
            <a:ext cx="3914653" cy="578882"/>
            <a:chOff x="3048000" y="4724400"/>
            <a:chExt cx="3914653" cy="578882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3505200" y="4724400"/>
              <a:ext cx="3457453" cy="578882"/>
            </a:xfrm>
            <a:prstGeom prst="roundRect">
              <a:avLst/>
            </a:prstGeom>
            <a:noFill/>
            <a:ln w="19050" cap="flat" cmpd="sng" algn="ctr">
              <a:solidFill>
                <a:srgbClr val="072C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800" b="0" i="0" u="none" strike="noStrike" cap="none" normalizeH="0" baseline="0" smtClean="0">
                  <a:ln>
                    <a:noFill/>
                  </a:ln>
                  <a:solidFill>
                    <a:srgbClr val="072CCB"/>
                  </a:solidFill>
                  <a:effectLst/>
                  <a:latin typeface="Arial" charset="0"/>
                </a:rPr>
                <a:t>expected expansion</a:t>
              </a:r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 bwMode="auto">
            <a:xfrm flipH="1">
              <a:off x="3048000" y="5013841"/>
              <a:ext cx="4572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72CC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10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>
                <a:solidFill>
                  <a:srgbClr val="000000"/>
                </a:solidFill>
              </a:rPr>
              <a:t>January 2018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2772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</a:rPr>
              <a:t>Graph partition problems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381000" y="3350610"/>
            <a:ext cx="7696690" cy="2031325"/>
            <a:chOff x="533400" y="1132344"/>
            <a:chExt cx="7696690" cy="2031325"/>
          </a:xfrm>
        </p:grpSpPr>
        <p:sp>
          <p:nvSpPr>
            <p:cNvPr id="3" name="Szövegdoboz 2"/>
            <p:cNvSpPr txBox="1"/>
            <p:nvPr/>
          </p:nvSpPr>
          <p:spPr>
            <a:xfrm>
              <a:off x="533400" y="1219200"/>
              <a:ext cx="35349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olidFill>
                    <a:srgbClr val="072CCB"/>
                  </a:solidFill>
                </a:rPr>
                <a:t>„Divide and conquer”</a:t>
              </a: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876800" y="1132344"/>
              <a:ext cx="3353290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2800" smtClean="0"/>
                <a:t>Components</a:t>
              </a:r>
            </a:p>
            <a:p>
              <a:pPr>
                <a:lnSpc>
                  <a:spcPct val="150000"/>
                </a:lnSpc>
              </a:pPr>
              <a:r>
                <a:rPr lang="hu-HU" sz="2800" smtClean="0"/>
                <a:t>Blocks</a:t>
              </a:r>
            </a:p>
            <a:p>
              <a:pPr>
                <a:lnSpc>
                  <a:spcPct val="150000"/>
                </a:lnSpc>
              </a:pPr>
              <a:r>
                <a:rPr lang="hu-HU" sz="2800" smtClean="0"/>
                <a:t>Tree-decomposition</a:t>
              </a: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381000" y="1102326"/>
            <a:ext cx="7708424" cy="2031325"/>
            <a:chOff x="533400" y="4011950"/>
            <a:chExt cx="7708424" cy="2031325"/>
          </a:xfrm>
        </p:grpSpPr>
        <p:sp>
          <p:nvSpPr>
            <p:cNvPr id="11" name="Szövegdoboz 10"/>
            <p:cNvSpPr txBox="1"/>
            <p:nvPr/>
          </p:nvSpPr>
          <p:spPr>
            <a:xfrm>
              <a:off x="533400" y="4114800"/>
              <a:ext cx="30283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olidFill>
                    <a:srgbClr val="072CCB"/>
                  </a:solidFill>
                </a:rPr>
                <a:t>„Aggragate and </a:t>
              </a:r>
            </a:p>
            <a:p>
              <a:r>
                <a:rPr lang="hu-HU" sz="2800">
                  <a:solidFill>
                    <a:srgbClr val="072CCB"/>
                  </a:solidFill>
                </a:rPr>
                <a:t>	</a:t>
              </a:r>
              <a:r>
                <a:rPr lang="hu-HU" sz="2800" smtClean="0">
                  <a:solidFill>
                    <a:srgbClr val="072CCB"/>
                  </a:solidFill>
                </a:rPr>
                <a:t>scale down”</a:t>
              </a: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4876800" y="4011950"/>
              <a:ext cx="3365024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2800" smtClean="0"/>
                <a:t>Regularity partitions</a:t>
              </a:r>
            </a:p>
            <a:p>
              <a:pPr>
                <a:lnSpc>
                  <a:spcPct val="150000"/>
                </a:lnSpc>
              </a:pPr>
              <a:r>
                <a:rPr lang="hu-HU" sz="2800" smtClean="0"/>
                <a:t>Representative sets</a:t>
              </a:r>
            </a:p>
            <a:p>
              <a:pPr>
                <a:lnSpc>
                  <a:spcPct val="150000"/>
                </a:lnSpc>
              </a:pPr>
              <a:r>
                <a:rPr lang="hu-HU" sz="2800" smtClean="0"/>
                <a:t>Sampling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7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/>
              <a:t>January 2018</a:t>
            </a:r>
            <a:endParaRPr lang="en-US" sz="1400" smtClean="0"/>
          </a:p>
        </p:txBody>
      </p:sp>
      <p:sp>
        <p:nvSpPr>
          <p:cNvPr id="32772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/>
              <a:t>Fractional </a:t>
            </a:r>
            <a:r>
              <a:rPr lang="hu-HU" sz="3200" smtClean="0"/>
              <a:t>graph </a:t>
            </a:r>
            <a:r>
              <a:rPr lang="hu-HU" sz="3200"/>
              <a:t>partition problem</a:t>
            </a:r>
            <a:endParaRPr lang="en-US" sz="3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300288" y="5313363"/>
          <a:ext cx="2667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5313363"/>
                        <a:ext cx="2667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9144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/>
              <a:t>Define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769445"/>
              </p:ext>
            </p:extLst>
          </p:nvPr>
        </p:nvGraphicFramePr>
        <p:xfrm>
          <a:off x="1766887" y="625475"/>
          <a:ext cx="4024313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5" name="Equation" r:id="rId5" imgW="1726920" imgH="507960" progId="Equation.DSMT4">
                  <p:embed/>
                </p:oleObj>
              </mc:Choice>
              <mc:Fallback>
                <p:oleObj name="Equation" r:id="rId5" imgW="1726920" imgH="50796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7" y="625475"/>
                        <a:ext cx="4024313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84744" y="1759987"/>
            <a:ext cx="50129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smtClean="0">
                <a:sym typeface="Symbol" panose="05050102010706020507" pitchFamily="18" charset="2"/>
              </a:rPr>
              <a:t></a:t>
            </a:r>
            <a:r>
              <a:rPr lang="hu-HU" sz="2800" smtClean="0">
                <a:sym typeface="Symbol"/>
              </a:rPr>
              <a:t> probability distribution on </a:t>
            </a:r>
            <a:r>
              <a:rPr lang="hu-HU" sz="2800" smtClean="0">
                <a:latin typeface="Euclid Math One" panose="05050601010101010101" pitchFamily="18" charset="2"/>
                <a:sym typeface="Symbol"/>
              </a:rPr>
              <a:t>R</a:t>
            </a:r>
            <a:r>
              <a:rPr lang="hu-HU" sz="2800" i="1" baseline="-25000" smtClean="0">
                <a:latin typeface="+mj-lt"/>
                <a:sym typeface="Symbol"/>
              </a:rPr>
              <a:t>k </a:t>
            </a:r>
          </a:p>
          <a:p>
            <a:pPr>
              <a:lnSpc>
                <a:spcPct val="150000"/>
              </a:lnSpc>
            </a:pPr>
            <a:r>
              <a:rPr lang="hu-HU" sz="2800" smtClean="0">
                <a:latin typeface="+mj-lt"/>
                <a:sym typeface="Symbol"/>
              </a:rPr>
              <a:t>	with uniform marginal</a:t>
            </a:r>
            <a:endParaRPr lang="hu-HU" sz="2800" baseline="-25000" smtClean="0">
              <a:latin typeface="Euclid Math One" panose="05050601010101010101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28700" y="3217489"/>
            <a:ext cx="7086600" cy="1510605"/>
            <a:chOff x="304800" y="4585395"/>
            <a:chExt cx="7086600" cy="151060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04800" y="4585395"/>
              <a:ext cx="7086600" cy="15106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592138" y="4801295"/>
            <a:ext cx="6419850" cy="1023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486" name="Equation" r:id="rId7" imgW="2755800" imgH="431640" progId="Equation.DSMT4">
                    <p:embed/>
                  </p:oleObj>
                </mc:Choice>
                <mc:Fallback>
                  <p:oleObj name="Equation" r:id="rId7" imgW="2755800" imgH="43164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138" y="4801295"/>
                          <a:ext cx="6419850" cy="1023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2433638" y="4395574"/>
            <a:ext cx="4381500" cy="1188482"/>
            <a:chOff x="2552700" y="5410200"/>
            <a:chExt cx="4381500" cy="118848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552700" y="6019800"/>
              <a:ext cx="4381500" cy="578882"/>
            </a:xfrm>
            <a:prstGeom prst="roundRect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2800"/>
                <a:t>n</a:t>
              </a:r>
              <a:r>
                <a:rPr kumimoji="0" lang="hu-H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 dependence on </a:t>
              </a:r>
              <a:r>
                <a:rPr kumimoji="0" lang="hu-HU" sz="2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 </a:t>
              </a:r>
              <a:r>
                <a:rPr kumimoji="0" lang="hu-HU" sz="2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or </a:t>
              </a:r>
              <a:r>
                <a:rPr kumimoji="0" lang="hu-HU" sz="2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4933950" y="5410200"/>
              <a:ext cx="628650" cy="6096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424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/>
              <a:t>January 2018</a:t>
            </a:r>
            <a:endParaRPr lang="en-US" sz="1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300288" y="5313363"/>
          <a:ext cx="2667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5313363"/>
                        <a:ext cx="2667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81063" y="1219200"/>
          <a:ext cx="4849812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9" name="Equation" r:id="rId5" imgW="2082600" imgH="431640" progId="Equation.DSMT4">
                  <p:embed/>
                </p:oleObj>
              </mc:Choice>
              <mc:Fallback>
                <p:oleObj name="Equation" r:id="rId5" imgW="208260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219200"/>
                        <a:ext cx="4849812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smtClean="0"/>
              <a:t>Proof sketch</a:t>
            </a:r>
            <a:endParaRPr lang="en-US" sz="2800"/>
          </a:p>
        </p:txBody>
      </p:sp>
      <p:grpSp>
        <p:nvGrpSpPr>
          <p:cNvPr id="6" name="Group 5"/>
          <p:cNvGrpSpPr/>
          <p:nvPr/>
        </p:nvGrpSpPr>
        <p:grpSpPr>
          <a:xfrm>
            <a:off x="762000" y="2667000"/>
            <a:ext cx="8565165" cy="3108543"/>
            <a:chOff x="762000" y="2667000"/>
            <a:chExt cx="8565165" cy="3108543"/>
          </a:xfrm>
        </p:grpSpPr>
        <p:sp>
          <p:nvSpPr>
            <p:cNvPr id="3" name="TextBox 2"/>
            <p:cNvSpPr txBox="1"/>
            <p:nvPr/>
          </p:nvSpPr>
          <p:spPr>
            <a:xfrm>
              <a:off x="762000" y="2667000"/>
              <a:ext cx="8565165" cy="3108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smtClean="0">
                  <a:solidFill>
                    <a:srgbClr val="072CCB"/>
                  </a:solidFill>
                </a:rPr>
                <a:t>Greedy algorithm: </a:t>
              </a:r>
              <a:r>
                <a:rPr lang="hu-HU" sz="2800" smtClean="0"/>
                <a:t> For </a:t>
              </a:r>
              <a:r>
                <a:rPr lang="hu-HU" sz="2800" i="1" smtClean="0"/>
                <a:t>j</a:t>
              </a:r>
              <a:r>
                <a:rPr lang="hu-HU" sz="2800" smtClean="0"/>
                <a:t>=1,2,..., select </a:t>
              </a:r>
              <a:r>
                <a:rPr lang="hu-HU" sz="2800" i="1" smtClean="0"/>
                <a:t>Y</a:t>
              </a:r>
              <a:r>
                <a:rPr lang="hu-HU" sz="2800" baseline="-25000" smtClean="0"/>
                <a:t>1</a:t>
              </a:r>
              <a:r>
                <a:rPr lang="hu-HU" sz="2800" smtClean="0"/>
                <a:t>,</a:t>
              </a:r>
              <a:r>
                <a:rPr lang="hu-HU" sz="2800" i="1" smtClean="0"/>
                <a:t>Y</a:t>
              </a:r>
              <a:r>
                <a:rPr lang="hu-HU" sz="2800" baseline="-25000" smtClean="0"/>
                <a:t>2</a:t>
              </a:r>
              <a:r>
                <a:rPr lang="hu-HU" sz="2800" smtClean="0"/>
                <a:t>,...</a:t>
              </a:r>
              <a:r>
                <a:rPr lang="hu-HU" sz="2800" smtClean="0">
                  <a:sym typeface="Symbol" panose="05050102010706020507" pitchFamily="18" charset="2"/>
                </a:rPr>
                <a:t></a:t>
              </a:r>
              <a:r>
                <a:rPr lang="hu-HU" sz="2800" smtClean="0">
                  <a:sym typeface="Euclid Math One" panose="05050601010101010101" pitchFamily="18" charset="2"/>
                </a:rPr>
                <a:t></a:t>
              </a:r>
              <a:r>
                <a:rPr lang="hu-HU" sz="2800" i="1" baseline="-25000" smtClean="0">
                  <a:sym typeface="Euclid Math One" panose="05050601010101010101" pitchFamily="18" charset="2"/>
                </a:rPr>
                <a:t>k</a:t>
              </a:r>
              <a:r>
                <a:rPr lang="hu-HU" sz="2800" smtClean="0"/>
                <a:t> </a:t>
              </a:r>
            </a:p>
            <a:p>
              <a:r>
                <a:rPr lang="hu-HU" sz="2800" smtClean="0"/>
                <a:t>so that</a:t>
              </a:r>
              <a:r>
                <a:rPr lang="hu-HU" sz="2800" i="1" smtClean="0"/>
                <a:t>Y</a:t>
              </a:r>
              <a:r>
                <a:rPr lang="hu-HU" sz="2800" i="1" baseline="-25000" smtClean="0"/>
                <a:t>j</a:t>
              </a:r>
              <a:r>
                <a:rPr lang="hu-HU" sz="2800" smtClean="0"/>
                <a:t> is the minimizer of</a:t>
              </a:r>
            </a:p>
            <a:p>
              <a:endParaRPr lang="hu-HU" sz="2800"/>
            </a:p>
            <a:p>
              <a:endParaRPr lang="hu-HU" sz="2800"/>
            </a:p>
            <a:p>
              <a:endParaRPr lang="hu-HU" sz="2800" smtClean="0"/>
            </a:p>
            <a:p>
              <a:endParaRPr lang="hu-HU" sz="2800" smtClean="0"/>
            </a:p>
            <a:p>
              <a:r>
                <a:rPr lang="hu-HU" sz="2800" smtClean="0">
                  <a:solidFill>
                    <a:srgbClr val="072CCB"/>
                  </a:solidFill>
                  <a:sym typeface="Symbol"/>
                </a:rPr>
                <a:t>Output:</a:t>
              </a:r>
              <a:r>
                <a:rPr lang="hu-HU" sz="2800" smtClean="0">
                  <a:sym typeface="Symbol"/>
                </a:rPr>
                <a:t> </a:t>
              </a:r>
              <a:r>
                <a:rPr lang="hu-HU" sz="2800" i="1" smtClean="0">
                  <a:sym typeface="Symbol"/>
                </a:rPr>
                <a:t>X</a:t>
              </a:r>
              <a:r>
                <a:rPr lang="hu-HU" sz="2800" smtClean="0">
                  <a:sym typeface="Symbol"/>
                </a:rPr>
                <a:t>=</a:t>
              </a:r>
              <a:r>
                <a:rPr lang="hu-HU" sz="2800" i="1" smtClean="0">
                  <a:sym typeface="Symbol"/>
                </a:rPr>
                <a:t>Y</a:t>
              </a:r>
              <a:r>
                <a:rPr lang="hu-HU" sz="2800" baseline="-25000" smtClean="0">
                  <a:sym typeface="Symbol"/>
                </a:rPr>
                <a:t>1</a:t>
              </a:r>
              <a:r>
                <a:rPr lang="hu-HU" sz="2800" smtClean="0">
                  <a:sym typeface="Symbol"/>
                </a:rPr>
                <a:t></a:t>
              </a:r>
              <a:r>
                <a:rPr lang="hu-HU" sz="2800">
                  <a:sym typeface="Symbol"/>
                </a:rPr>
                <a:t> </a:t>
              </a:r>
              <a:r>
                <a:rPr lang="hu-HU" sz="2800" i="1" smtClean="0">
                  <a:sym typeface="Symbol"/>
                </a:rPr>
                <a:t>Y</a:t>
              </a:r>
              <a:r>
                <a:rPr lang="hu-HU" sz="2800" baseline="-25000" smtClean="0">
                  <a:sym typeface="Symbol"/>
                </a:rPr>
                <a:t>2</a:t>
              </a:r>
              <a:r>
                <a:rPr lang="hu-HU" sz="2800">
                  <a:sym typeface="Symbol"/>
                </a:rPr>
                <a:t> </a:t>
              </a:r>
              <a:r>
                <a:rPr lang="hu-HU" sz="2800" smtClean="0">
                  <a:sym typeface="Symbol"/>
                </a:rPr>
                <a:t>... </a:t>
              </a:r>
              <a:endParaRPr lang="hu-HU" sz="2800" smtClean="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157413" y="3902075"/>
            <a:ext cx="2898775" cy="1203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10" name="Equation" r:id="rId7" imgW="1244520" imgH="507960" progId="Equation.DSMT4">
                    <p:embed/>
                  </p:oleObj>
                </mc:Choice>
                <mc:Fallback>
                  <p:oleObj name="Equation" r:id="rId7" imgW="1244520" imgH="507960" progId="Equation.DSMT4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7413" y="3902075"/>
                          <a:ext cx="2898775" cy="1203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ounded Rectangle 4"/>
          <p:cNvSpPr/>
          <p:nvPr/>
        </p:nvSpPr>
        <p:spPr bwMode="auto">
          <a:xfrm>
            <a:off x="757382" y="4001323"/>
            <a:ext cx="4823880" cy="2009061"/>
          </a:xfrm>
          <a:prstGeom prst="round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 small k and large graph: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very many steps!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smtClean="0"/>
              <a:t>Phases, whose number is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O(1/sep</a:t>
            </a:r>
            <a:r>
              <a:rPr kumimoji="0" lang="hu-HU" sz="2800" b="0" i="1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*)</a:t>
            </a:r>
          </a:p>
        </p:txBody>
      </p:sp>
    </p:spTree>
    <p:extLst>
      <p:ext uri="{BB962C8B-B14F-4D97-AF65-F5344CB8AC3E}">
        <p14:creationId xmlns:p14="http://schemas.microsoft.com/office/powerpoint/2010/main" val="2078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533400" y="990600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/>
              <a:t>d</a:t>
            </a:r>
            <a:r>
              <a:rPr lang="hu-HU" sz="3200" dirty="0" err="1" smtClean="0"/>
              <a:t>istributed</a:t>
            </a:r>
            <a:r>
              <a:rPr lang="hu-HU" sz="3200" dirty="0" smtClean="0"/>
              <a:t> </a:t>
            </a:r>
            <a:r>
              <a:rPr lang="hu-HU" sz="3200" dirty="0" err="1" smtClean="0"/>
              <a:t>algorithms</a:t>
            </a:r>
            <a:r>
              <a:rPr lang="hu-HU" sz="3200" dirty="0" smtClean="0"/>
              <a:t>  </a:t>
            </a:r>
          </a:p>
        </p:txBody>
      </p:sp>
      <p:sp>
        <p:nvSpPr>
          <p:cNvPr id="6" name="Balra-jobbra nyíl 5"/>
          <p:cNvSpPr/>
          <p:nvPr/>
        </p:nvSpPr>
        <p:spPr bwMode="auto">
          <a:xfrm>
            <a:off x="1905000" y="1600200"/>
            <a:ext cx="1216152" cy="48463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3400" y="2133600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/>
              <a:t>l</a:t>
            </a:r>
            <a:r>
              <a:rPr lang="hu-HU" sz="3200" smtClean="0"/>
              <a:t>ocal algorithms</a:t>
            </a:r>
            <a:endParaRPr lang="hu-HU" sz="3200" dirty="0" smtClean="0"/>
          </a:p>
        </p:txBody>
      </p:sp>
      <p:sp>
        <p:nvSpPr>
          <p:cNvPr id="8" name="Balra-jobbra nyíl 7"/>
          <p:cNvSpPr/>
          <p:nvPr/>
        </p:nvSpPr>
        <p:spPr bwMode="auto">
          <a:xfrm>
            <a:off x="1905000" y="2895600"/>
            <a:ext cx="1216152" cy="48463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06752" y="3453825"/>
            <a:ext cx="3121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smtClean="0"/>
              <a:t>property testing</a:t>
            </a:r>
            <a:endParaRPr lang="hu-HU" sz="3200" dirty="0" smtClean="0"/>
          </a:p>
        </p:txBody>
      </p:sp>
      <p:sp>
        <p:nvSpPr>
          <p:cNvPr id="12" name="Lekerekített téglalap 11"/>
          <p:cNvSpPr/>
          <p:nvPr/>
        </p:nvSpPr>
        <p:spPr bwMode="auto">
          <a:xfrm>
            <a:off x="1676400" y="4659392"/>
            <a:ext cx="6022784" cy="105560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The infinite is a good approximation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of the </a:t>
            </a:r>
            <a:r>
              <a:rPr lang="hu-HU" sz="2800" smtClean="0">
                <a:solidFill>
                  <a:srgbClr val="FF0000"/>
                </a:solidFill>
              </a:rPr>
              <a:t>large finite.</a:t>
            </a:r>
            <a:endParaRPr kumimoji="0" lang="hu-HU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  <a:cs typeface="Arial" charset="0"/>
              </a:rPr>
              <a:t>Very large graphs with bounded degree</a:t>
            </a:r>
            <a:endParaRPr lang="hu-HU" sz="3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79464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rgbClr val="072CCB"/>
                </a:solidFill>
              </a:rPr>
              <a:t>B</a:t>
            </a:r>
            <a:r>
              <a:rPr lang="en-US" sz="3200" dirty="0" err="1" smtClean="0">
                <a:solidFill>
                  <a:srgbClr val="072CCB"/>
                </a:solidFill>
              </a:rPr>
              <a:t>ounded</a:t>
            </a:r>
            <a:r>
              <a:rPr lang="en-US" sz="3200" dirty="0" smtClean="0">
                <a:solidFill>
                  <a:srgbClr val="072CCB"/>
                </a:solidFill>
              </a:rPr>
              <a:t> degree</a:t>
            </a:r>
            <a:r>
              <a:rPr lang="hu-HU" sz="3200" dirty="0" smtClean="0">
                <a:solidFill>
                  <a:srgbClr val="072CCB"/>
                </a:solidFill>
              </a:rPr>
              <a:t> </a:t>
            </a:r>
            <a:r>
              <a:rPr lang="hu-HU" sz="3200" dirty="0" smtClean="0"/>
              <a:t>(</a:t>
            </a:r>
            <a:r>
              <a:rPr lang="hu-HU" sz="3200" dirty="0" smtClean="0">
                <a:sym typeface="Symbol"/>
              </a:rPr>
              <a:t> </a:t>
            </a:r>
            <a:r>
              <a:rPr lang="hu-HU" sz="3200" i="1" dirty="0" smtClean="0">
                <a:sym typeface="Symbol"/>
              </a:rPr>
              <a:t>D</a:t>
            </a:r>
            <a:r>
              <a:rPr lang="hu-HU" sz="3200" dirty="0" smtClean="0">
                <a:sym typeface="Symbol"/>
              </a:rPr>
              <a:t>)</a:t>
            </a:r>
            <a:r>
              <a:rPr lang="hu-HU" sz="3200" dirty="0" smtClean="0">
                <a:solidFill>
                  <a:srgbClr val="072CCB"/>
                </a:solidFill>
              </a:rPr>
              <a:t> </a:t>
            </a:r>
            <a:r>
              <a:rPr lang="hu-HU" sz="3200" dirty="0" err="1" smtClean="0">
                <a:solidFill>
                  <a:srgbClr val="072CCB"/>
                </a:solidFill>
              </a:rPr>
              <a:t>Borel</a:t>
            </a:r>
            <a:r>
              <a:rPr lang="en-US" sz="3200" dirty="0" smtClean="0">
                <a:solidFill>
                  <a:srgbClr val="072CCB"/>
                </a:solidFill>
              </a:rPr>
              <a:t> </a:t>
            </a:r>
            <a:r>
              <a:rPr lang="en-US" sz="3200">
                <a:solidFill>
                  <a:srgbClr val="072CCB"/>
                </a:solidFill>
              </a:rPr>
              <a:t>graph </a:t>
            </a:r>
            <a:r>
              <a:rPr lang="en-US" sz="3200" smtClean="0">
                <a:solidFill>
                  <a:srgbClr val="072CCB"/>
                </a:solidFill>
              </a:rPr>
              <a:t>on </a:t>
            </a:r>
            <a:r>
              <a:rPr lang="hu-HU" sz="3200" smtClean="0"/>
              <a:t>[0,1]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sym typeface="Euclid Symbol" pitchFamily="18" charset="2"/>
              </a:rPr>
              <a:t>with “</a:t>
            </a:r>
            <a:r>
              <a:rPr lang="hu-HU" sz="3200" smtClean="0">
                <a:solidFill>
                  <a:srgbClr val="FF0000"/>
                </a:solidFill>
                <a:sym typeface="Euclid Symbol" pitchFamily="18" charset="2"/>
              </a:rPr>
              <a:t>double counting</a:t>
            </a:r>
            <a:r>
              <a:rPr lang="en-US" sz="3200" smtClean="0">
                <a:solidFill>
                  <a:srgbClr val="FF0000"/>
                </a:solidFill>
                <a:sym typeface="Euclid Symbol" pitchFamily="18" charset="2"/>
              </a:rPr>
              <a:t>” </a:t>
            </a:r>
            <a:r>
              <a:rPr lang="en-US" sz="3200" dirty="0" smtClean="0">
                <a:solidFill>
                  <a:srgbClr val="FF0000"/>
                </a:solidFill>
                <a:sym typeface="Euclid Symbol" pitchFamily="18" charset="2"/>
              </a:rPr>
              <a:t>condition</a:t>
            </a:r>
            <a:r>
              <a:rPr lang="hu-HU" sz="3200" dirty="0" smtClean="0">
                <a:solidFill>
                  <a:srgbClr val="FF0000"/>
                </a:solidFill>
                <a:sym typeface="Euclid Symbol" pitchFamily="18" charset="2"/>
              </a:rPr>
              <a:t>:</a:t>
            </a:r>
            <a:endParaRPr lang="hu-HU" sz="3200" dirty="0">
              <a:solidFill>
                <a:srgbClr val="FF0000"/>
              </a:solidFill>
            </a:endParaRPr>
          </a:p>
        </p:txBody>
      </p:sp>
      <p:graphicFrame>
        <p:nvGraphicFramePr>
          <p:cNvPr id="3819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18621"/>
              </p:ext>
            </p:extLst>
          </p:nvPr>
        </p:nvGraphicFramePr>
        <p:xfrm>
          <a:off x="1066800" y="2819400"/>
          <a:ext cx="5410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8" name="Equation" r:id="rId3" imgW="1803240" imgH="368280" progId="Equation.DSMT4">
                  <p:embed/>
                </p:oleObj>
              </mc:Choice>
              <mc:Fallback>
                <p:oleObj name="Equation" r:id="rId3" imgW="1803240" imgH="368280" progId="Equation.DSMT4">
                  <p:embed/>
                  <p:pic>
                    <p:nvPicPr>
                      <p:cNvPr id="381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54102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cs typeface="Arial" charset="0"/>
              </a:rPr>
              <a:t>Graphing</a:t>
            </a:r>
            <a:endParaRPr lang="hu-HU" sz="320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546375"/>
              </p:ext>
            </p:extLst>
          </p:nvPr>
        </p:nvGraphicFramePr>
        <p:xfrm>
          <a:off x="6512511" y="2912050"/>
          <a:ext cx="19065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9" name="Equation" r:id="rId5" imgW="685800" imgH="203040" progId="Equation.DSMT4">
                  <p:embed/>
                </p:oleObj>
              </mc:Choice>
              <mc:Fallback>
                <p:oleObj name="Equation" r:id="rId5" imgW="68580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511" y="2912050"/>
                        <a:ext cx="19065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8823" y="4368225"/>
            <a:ext cx="8464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Extends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measure</a:t>
            </a:r>
            <a:r>
              <a:rPr lang="hu-HU" sz="3200" dirty="0" smtClean="0"/>
              <a:t> </a:t>
            </a:r>
            <a:r>
              <a:rPr lang="hu-HU" sz="3200" i="1" dirty="0" smtClean="0">
                <a:sym typeface="Symbol"/>
              </a:rPr>
              <a:t></a:t>
            </a:r>
            <a:r>
              <a:rPr lang="hu-HU" sz="3200" dirty="0" smtClean="0">
                <a:sym typeface="Symbol"/>
              </a:rPr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Borel</a:t>
            </a:r>
            <a:r>
              <a:rPr lang="hu-HU" sz="3200" dirty="0" smtClean="0"/>
              <a:t> </a:t>
            </a:r>
            <a:r>
              <a:rPr lang="hu-HU" sz="3200" dirty="0" err="1" smtClean="0"/>
              <a:t>subsets</a:t>
            </a:r>
            <a:r>
              <a:rPr lang="hu-HU" sz="3200" dirty="0" smtClean="0"/>
              <a:t> </a:t>
            </a:r>
            <a:r>
              <a:rPr lang="hu-HU" sz="3200" smtClean="0"/>
              <a:t>of </a:t>
            </a:r>
            <a:r>
              <a:rPr lang="hu-HU" sz="3200" i="1" smtClean="0"/>
              <a:t>V</a:t>
            </a:r>
            <a:r>
              <a:rPr lang="hu-HU" sz="3200" baseline="30000" smtClean="0"/>
              <a:t>2</a:t>
            </a:r>
            <a:r>
              <a:rPr lang="hu-HU" sz="3200" smtClean="0"/>
              <a:t>.</a:t>
            </a:r>
            <a:endParaRPr lang="hu-HU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62400" y="5511225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smtClean="0">
                <a:solidFill>
                  <a:srgbClr val="072CCB"/>
                </a:solidFill>
              </a:rPr>
              <a:t>„edge measure”</a:t>
            </a:r>
          </a:p>
        </p:txBody>
      </p:sp>
    </p:spTree>
    <p:extLst>
      <p:ext uri="{BB962C8B-B14F-4D97-AF65-F5344CB8AC3E}">
        <p14:creationId xmlns:p14="http://schemas.microsoft.com/office/powerpoint/2010/main" val="399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dirty="0" err="1" smtClean="0">
                <a:solidFill>
                  <a:srgbClr val="000000"/>
                </a:solidFill>
                <a:cs typeface="Arial" charset="0"/>
              </a:rPr>
              <a:t>Why</a:t>
            </a:r>
            <a:r>
              <a:rPr lang="hu-HU" sz="32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sz="3200" dirty="0" err="1" smtClean="0">
                <a:solidFill>
                  <a:srgbClr val="000000"/>
                </a:solidFill>
                <a:cs typeface="Arial" charset="0"/>
              </a:rPr>
              <a:t>graphings</a:t>
            </a:r>
            <a:r>
              <a:rPr lang="hu-HU" sz="3200" dirty="0" smtClean="0">
                <a:solidFill>
                  <a:srgbClr val="000000"/>
                </a:solidFill>
                <a:cs typeface="Arial" charset="0"/>
              </a:rPr>
              <a:t>?</a:t>
            </a:r>
            <a:endParaRPr lang="hu-HU" sz="3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85800" y="1219200"/>
            <a:ext cx="64443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072CCB"/>
                </a:solidFill>
              </a:rPr>
              <a:t>Ergodic theory</a:t>
            </a:r>
          </a:p>
          <a:p>
            <a:endParaRPr lang="hu-HU" sz="2800">
              <a:solidFill>
                <a:srgbClr val="072CCB"/>
              </a:solidFill>
            </a:endParaRPr>
          </a:p>
          <a:p>
            <a:r>
              <a:rPr lang="hu-HU" sz="2800" smtClean="0">
                <a:solidFill>
                  <a:srgbClr val="072CCB"/>
                </a:solidFill>
              </a:rPr>
              <a:t>Finitely generated groups</a:t>
            </a:r>
          </a:p>
          <a:p>
            <a:endParaRPr lang="hu-HU" sz="2800">
              <a:solidFill>
                <a:srgbClr val="072CCB"/>
              </a:solidFill>
            </a:endParaRPr>
          </a:p>
          <a:p>
            <a:r>
              <a:rPr lang="hu-HU" sz="2800" smtClean="0">
                <a:solidFill>
                  <a:srgbClr val="072CCB"/>
                </a:solidFill>
              </a:rPr>
              <a:t>Limits of convergent graphs sequences</a:t>
            </a:r>
          </a:p>
          <a:p>
            <a:r>
              <a:rPr lang="hu-HU" sz="2800">
                <a:solidFill>
                  <a:srgbClr val="072CCB"/>
                </a:solidFill>
              </a:rPr>
              <a:t>	</a:t>
            </a:r>
            <a:r>
              <a:rPr lang="hu-HU" sz="2800" smtClean="0">
                <a:solidFill>
                  <a:srgbClr val="072CCB"/>
                </a:solidFill>
              </a:rPr>
              <a:t>with bounded degree</a:t>
            </a:r>
          </a:p>
        </p:txBody>
      </p:sp>
    </p:spTree>
    <p:extLst>
      <p:ext uri="{BB962C8B-B14F-4D97-AF65-F5344CB8AC3E}">
        <p14:creationId xmlns:p14="http://schemas.microsoft.com/office/powerpoint/2010/main" val="36194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14400" y="1066800"/>
            <a:ext cx="7107298" cy="2247105"/>
            <a:chOff x="92075" y="446088"/>
            <a:chExt cx="9032875" cy="2855912"/>
          </a:xfrm>
        </p:grpSpPr>
        <p:cxnSp>
          <p:nvCxnSpPr>
            <p:cNvPr id="10" name="Egyenes összekötő nyíllal 71"/>
            <p:cNvCxnSpPr/>
            <p:nvPr/>
          </p:nvCxnSpPr>
          <p:spPr>
            <a:xfrm rot="5400000">
              <a:off x="1997869" y="1872457"/>
              <a:ext cx="2854325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nyíllal 72"/>
            <p:cNvCxnSpPr/>
            <p:nvPr/>
          </p:nvCxnSpPr>
          <p:spPr>
            <a:xfrm rot="10800000" flipH="1">
              <a:off x="3173413" y="666750"/>
              <a:ext cx="285432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73"/>
            <p:cNvCxnSpPr/>
            <p:nvPr/>
          </p:nvCxnSpPr>
          <p:spPr>
            <a:xfrm rot="5400000">
              <a:off x="5095875" y="1874838"/>
              <a:ext cx="2852737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74"/>
            <p:cNvCxnSpPr/>
            <p:nvPr/>
          </p:nvCxnSpPr>
          <p:spPr>
            <a:xfrm rot="10800000" flipH="1">
              <a:off x="6272213" y="668338"/>
              <a:ext cx="2852737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Csoportba foglalás 70"/>
            <p:cNvGrpSpPr>
              <a:grpSpLocks/>
            </p:cNvGrpSpPr>
            <p:nvPr/>
          </p:nvGrpSpPr>
          <p:grpSpPr bwMode="auto">
            <a:xfrm>
              <a:off x="3421063" y="666750"/>
              <a:ext cx="2339975" cy="2338388"/>
              <a:chOff x="3255827" y="666133"/>
              <a:chExt cx="2339730" cy="2339728"/>
            </a:xfrm>
          </p:grpSpPr>
          <p:sp>
            <p:nvSpPr>
              <p:cNvPr id="65" name="Téglalap 40"/>
              <p:cNvSpPr/>
              <p:nvPr/>
            </p:nvSpPr>
            <p:spPr>
              <a:xfrm>
                <a:off x="3255827" y="666133"/>
                <a:ext cx="2339730" cy="2339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cxnSp>
            <p:nvCxnSpPr>
              <p:cNvPr id="66" name="Egyenes összekötő 45"/>
              <p:cNvCxnSpPr/>
              <p:nvPr/>
            </p:nvCxnSpPr>
            <p:spPr>
              <a:xfrm rot="16200000" flipH="1">
                <a:off x="3879862" y="665920"/>
                <a:ext cx="1715482" cy="17159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gyenes összekötő 46"/>
              <p:cNvCxnSpPr/>
              <p:nvPr/>
            </p:nvCxnSpPr>
            <p:spPr>
              <a:xfrm rot="16200000" flipH="1">
                <a:off x="3256040" y="1290166"/>
                <a:ext cx="1715482" cy="1715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Egyenes összekötő 50"/>
              <p:cNvCxnSpPr/>
              <p:nvPr/>
            </p:nvCxnSpPr>
            <p:spPr>
              <a:xfrm rot="16200000" flipH="1">
                <a:off x="3255616" y="2381827"/>
                <a:ext cx="624246" cy="6238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gyenes összekötő 51"/>
              <p:cNvCxnSpPr/>
              <p:nvPr/>
            </p:nvCxnSpPr>
            <p:spPr>
              <a:xfrm rot="16200000" flipH="1">
                <a:off x="4971523" y="666344"/>
                <a:ext cx="624246" cy="6238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Csoportba foglalás 69"/>
            <p:cNvGrpSpPr>
              <a:grpSpLocks/>
            </p:cNvGrpSpPr>
            <p:nvPr/>
          </p:nvGrpSpPr>
          <p:grpSpPr bwMode="auto">
            <a:xfrm>
              <a:off x="6529388" y="666750"/>
              <a:ext cx="2339975" cy="2338388"/>
              <a:chOff x="5981271" y="666133"/>
              <a:chExt cx="2339728" cy="2339728"/>
            </a:xfrm>
          </p:grpSpPr>
          <p:sp>
            <p:nvSpPr>
              <p:cNvPr id="55" name="Téglalap 52"/>
              <p:cNvSpPr/>
              <p:nvPr/>
            </p:nvSpPr>
            <p:spPr>
              <a:xfrm>
                <a:off x="5981271" y="666133"/>
                <a:ext cx="2339728" cy="2339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cxnSp>
            <p:nvCxnSpPr>
              <p:cNvPr id="56" name="Egyenes összekötő 54"/>
              <p:cNvCxnSpPr/>
              <p:nvPr/>
            </p:nvCxnSpPr>
            <p:spPr>
              <a:xfrm rot="16200000" flipH="1">
                <a:off x="7023989" y="806072"/>
                <a:ext cx="468581" cy="468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55"/>
              <p:cNvCxnSpPr/>
              <p:nvPr/>
            </p:nvCxnSpPr>
            <p:spPr>
              <a:xfrm rot="16200000" flipH="1">
                <a:off x="6100162" y="1708289"/>
                <a:ext cx="468581" cy="468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57"/>
              <p:cNvCxnSpPr/>
              <p:nvPr/>
            </p:nvCxnSpPr>
            <p:spPr>
              <a:xfrm flipH="1">
                <a:off x="7035260" y="805913"/>
                <a:ext cx="623821" cy="6242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gyenes összekötő 58"/>
              <p:cNvCxnSpPr/>
              <p:nvPr/>
            </p:nvCxnSpPr>
            <p:spPr>
              <a:xfrm flipH="1">
                <a:off x="6101908" y="1757371"/>
                <a:ext cx="623821" cy="624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gyenes összekötő 59"/>
              <p:cNvCxnSpPr/>
              <p:nvPr/>
            </p:nvCxnSpPr>
            <p:spPr>
              <a:xfrm rot="16200000" flipH="1">
                <a:off x="6065611" y="1288577"/>
                <a:ext cx="1715482" cy="1715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Egyenes összekötő 60"/>
              <p:cNvCxnSpPr/>
              <p:nvPr/>
            </p:nvCxnSpPr>
            <p:spPr>
              <a:xfrm rot="16200000" flipH="1">
                <a:off x="6589431" y="738988"/>
                <a:ext cx="1715482" cy="1715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61"/>
              <p:cNvCxnSpPr/>
              <p:nvPr/>
            </p:nvCxnSpPr>
            <p:spPr>
              <a:xfrm flipH="1">
                <a:off x="6603505" y="1276082"/>
                <a:ext cx="1715906" cy="17170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gyenes összekötő 62"/>
              <p:cNvCxnSpPr/>
              <p:nvPr/>
            </p:nvCxnSpPr>
            <p:spPr>
              <a:xfrm rot="16200000" flipH="1">
                <a:off x="6436676" y="2524731"/>
                <a:ext cx="468581" cy="468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gyenes összekötő 63"/>
              <p:cNvCxnSpPr/>
              <p:nvPr/>
            </p:nvCxnSpPr>
            <p:spPr>
              <a:xfrm rot="16200000" flipH="1">
                <a:off x="7840672" y="1132490"/>
                <a:ext cx="466992" cy="468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Csoportba foglalás 68"/>
            <p:cNvGrpSpPr>
              <a:grpSpLocks/>
            </p:cNvGrpSpPr>
            <p:nvPr/>
          </p:nvGrpSpPr>
          <p:grpSpPr bwMode="auto">
            <a:xfrm>
              <a:off x="92075" y="446088"/>
              <a:ext cx="2852738" cy="2852737"/>
              <a:chOff x="274367" y="446128"/>
              <a:chExt cx="2853452" cy="2853452"/>
            </a:xfrm>
          </p:grpSpPr>
          <p:sp>
            <p:nvSpPr>
              <p:cNvPr id="17" name="Téglalap 1"/>
              <p:cNvSpPr/>
              <p:nvPr/>
            </p:nvSpPr>
            <p:spPr>
              <a:xfrm>
                <a:off x="526843" y="666845"/>
                <a:ext cx="466842" cy="4668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18" name="Téglalap 4"/>
              <p:cNvSpPr/>
              <p:nvPr/>
            </p:nvSpPr>
            <p:spPr>
              <a:xfrm>
                <a:off x="993685" y="666845"/>
                <a:ext cx="468429" cy="4668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19" name="Téglalap 5"/>
              <p:cNvSpPr/>
              <p:nvPr/>
            </p:nvSpPr>
            <p:spPr>
              <a:xfrm>
                <a:off x="1462114" y="666845"/>
                <a:ext cx="468430" cy="4668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20" name="Téglalap 6"/>
              <p:cNvSpPr/>
              <p:nvPr/>
            </p:nvSpPr>
            <p:spPr>
              <a:xfrm>
                <a:off x="1930544" y="666845"/>
                <a:ext cx="466842" cy="4668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21" name="Téglalap 7"/>
              <p:cNvSpPr/>
              <p:nvPr/>
            </p:nvSpPr>
            <p:spPr>
              <a:xfrm>
                <a:off x="2397386" y="666845"/>
                <a:ext cx="468429" cy="4668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22" name="Téglalap 8"/>
              <p:cNvSpPr/>
              <p:nvPr/>
            </p:nvSpPr>
            <p:spPr>
              <a:xfrm>
                <a:off x="526843" y="1133687"/>
                <a:ext cx="466842" cy="468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23" name="Téglalap 9"/>
              <p:cNvSpPr/>
              <p:nvPr/>
            </p:nvSpPr>
            <p:spPr>
              <a:xfrm>
                <a:off x="993685" y="1133687"/>
                <a:ext cx="468429" cy="468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24" name="Téglalap 10"/>
              <p:cNvSpPr/>
              <p:nvPr/>
            </p:nvSpPr>
            <p:spPr>
              <a:xfrm>
                <a:off x="1462114" y="1133687"/>
                <a:ext cx="468430" cy="468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25" name="Téglalap 11"/>
              <p:cNvSpPr/>
              <p:nvPr/>
            </p:nvSpPr>
            <p:spPr>
              <a:xfrm>
                <a:off x="1930544" y="1133687"/>
                <a:ext cx="466842" cy="468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26" name="Téglalap 12"/>
              <p:cNvSpPr/>
              <p:nvPr/>
            </p:nvSpPr>
            <p:spPr>
              <a:xfrm>
                <a:off x="2397386" y="1133687"/>
                <a:ext cx="468429" cy="468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27" name="Téglalap 13"/>
              <p:cNvSpPr/>
              <p:nvPr/>
            </p:nvSpPr>
            <p:spPr>
              <a:xfrm>
                <a:off x="526843" y="1602118"/>
                <a:ext cx="466842" cy="4684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28" name="Téglalap 14"/>
              <p:cNvSpPr/>
              <p:nvPr/>
            </p:nvSpPr>
            <p:spPr>
              <a:xfrm>
                <a:off x="993685" y="1602118"/>
                <a:ext cx="468429" cy="4684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29" name="Téglalap 15"/>
              <p:cNvSpPr/>
              <p:nvPr/>
            </p:nvSpPr>
            <p:spPr>
              <a:xfrm>
                <a:off x="1462114" y="1602118"/>
                <a:ext cx="468430" cy="4684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30" name="Téglalap 16"/>
              <p:cNvSpPr/>
              <p:nvPr/>
            </p:nvSpPr>
            <p:spPr>
              <a:xfrm>
                <a:off x="1930544" y="1602118"/>
                <a:ext cx="466842" cy="4684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31" name="Téglalap 17"/>
              <p:cNvSpPr/>
              <p:nvPr/>
            </p:nvSpPr>
            <p:spPr>
              <a:xfrm>
                <a:off x="2397386" y="1602118"/>
                <a:ext cx="468429" cy="4684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32" name="Téglalap 18"/>
              <p:cNvSpPr/>
              <p:nvPr/>
            </p:nvSpPr>
            <p:spPr>
              <a:xfrm>
                <a:off x="526843" y="2070547"/>
                <a:ext cx="466842" cy="4668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33" name="Téglalap 19"/>
              <p:cNvSpPr/>
              <p:nvPr/>
            </p:nvSpPr>
            <p:spPr>
              <a:xfrm>
                <a:off x="993685" y="2070547"/>
                <a:ext cx="468429" cy="4668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34" name="Téglalap 20"/>
              <p:cNvSpPr/>
              <p:nvPr/>
            </p:nvSpPr>
            <p:spPr>
              <a:xfrm>
                <a:off x="1462114" y="2070547"/>
                <a:ext cx="468430" cy="4668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35" name="Téglalap 21"/>
              <p:cNvSpPr/>
              <p:nvPr/>
            </p:nvSpPr>
            <p:spPr>
              <a:xfrm>
                <a:off x="1930544" y="2070547"/>
                <a:ext cx="466842" cy="4668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36" name="Téglalap 22"/>
              <p:cNvSpPr/>
              <p:nvPr/>
            </p:nvSpPr>
            <p:spPr>
              <a:xfrm>
                <a:off x="2397386" y="2070547"/>
                <a:ext cx="468429" cy="4668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37" name="Téglalap 23"/>
              <p:cNvSpPr/>
              <p:nvPr/>
            </p:nvSpPr>
            <p:spPr>
              <a:xfrm>
                <a:off x="526843" y="2537389"/>
                <a:ext cx="466842" cy="468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38" name="Téglalap 24"/>
              <p:cNvSpPr/>
              <p:nvPr/>
            </p:nvSpPr>
            <p:spPr>
              <a:xfrm>
                <a:off x="993685" y="2537389"/>
                <a:ext cx="468429" cy="468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39" name="Téglalap 25"/>
              <p:cNvSpPr/>
              <p:nvPr/>
            </p:nvSpPr>
            <p:spPr>
              <a:xfrm>
                <a:off x="1462114" y="2537389"/>
                <a:ext cx="468430" cy="468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40" name="Téglalap 26"/>
              <p:cNvSpPr/>
              <p:nvPr/>
            </p:nvSpPr>
            <p:spPr>
              <a:xfrm>
                <a:off x="1930544" y="2537389"/>
                <a:ext cx="466842" cy="468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41" name="Téglalap 27"/>
              <p:cNvSpPr/>
              <p:nvPr/>
            </p:nvSpPr>
            <p:spPr>
              <a:xfrm>
                <a:off x="2397386" y="2537389"/>
                <a:ext cx="468429" cy="468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42" name="Téglalap 28"/>
              <p:cNvSpPr/>
              <p:nvPr/>
            </p:nvSpPr>
            <p:spPr>
              <a:xfrm>
                <a:off x="526843" y="666845"/>
                <a:ext cx="2338972" cy="233897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cxnSp>
            <p:nvCxnSpPr>
              <p:cNvPr id="43" name="Egyenes összekötő 30"/>
              <p:cNvCxnSpPr/>
              <p:nvPr/>
            </p:nvCxnSpPr>
            <p:spPr>
              <a:xfrm rot="16200000" flipH="1">
                <a:off x="526049" y="2538183"/>
                <a:ext cx="468430" cy="466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31"/>
              <p:cNvCxnSpPr/>
              <p:nvPr/>
            </p:nvCxnSpPr>
            <p:spPr>
              <a:xfrm rot="16200000" flipH="1">
                <a:off x="526049" y="1134482"/>
                <a:ext cx="468430" cy="466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32"/>
              <p:cNvCxnSpPr/>
              <p:nvPr/>
            </p:nvCxnSpPr>
            <p:spPr>
              <a:xfrm rot="16200000" flipH="1">
                <a:off x="994478" y="666052"/>
                <a:ext cx="466842" cy="468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33"/>
              <p:cNvCxnSpPr/>
              <p:nvPr/>
            </p:nvCxnSpPr>
            <p:spPr>
              <a:xfrm rot="16200000" flipH="1">
                <a:off x="1462114" y="1133687"/>
                <a:ext cx="468430" cy="4684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34"/>
              <p:cNvCxnSpPr/>
              <p:nvPr/>
            </p:nvCxnSpPr>
            <p:spPr>
              <a:xfrm rot="16200000" flipH="1">
                <a:off x="993685" y="1602118"/>
                <a:ext cx="468429" cy="468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35"/>
              <p:cNvCxnSpPr/>
              <p:nvPr/>
            </p:nvCxnSpPr>
            <p:spPr>
              <a:xfrm rot="16200000" flipH="1">
                <a:off x="1462908" y="2069753"/>
                <a:ext cx="466842" cy="4684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36"/>
              <p:cNvCxnSpPr/>
              <p:nvPr/>
            </p:nvCxnSpPr>
            <p:spPr>
              <a:xfrm rot="16200000" flipH="1">
                <a:off x="1929750" y="2538183"/>
                <a:ext cx="468430" cy="466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37"/>
              <p:cNvCxnSpPr/>
              <p:nvPr/>
            </p:nvCxnSpPr>
            <p:spPr>
              <a:xfrm rot="16200000" flipH="1">
                <a:off x="1929751" y="1602911"/>
                <a:ext cx="468429" cy="466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38"/>
              <p:cNvCxnSpPr/>
              <p:nvPr/>
            </p:nvCxnSpPr>
            <p:spPr>
              <a:xfrm rot="16200000" flipH="1">
                <a:off x="2398179" y="2069754"/>
                <a:ext cx="466842" cy="468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39"/>
              <p:cNvCxnSpPr/>
              <p:nvPr/>
            </p:nvCxnSpPr>
            <p:spPr>
              <a:xfrm rot="16200000" flipH="1">
                <a:off x="2398179" y="666052"/>
                <a:ext cx="466842" cy="468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nyíllal 65"/>
              <p:cNvCxnSpPr/>
              <p:nvPr/>
            </p:nvCxnSpPr>
            <p:spPr>
              <a:xfrm rot="5400000">
                <a:off x="-900678" y="1872060"/>
                <a:ext cx="2853452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nyíllal 66"/>
              <p:cNvCxnSpPr/>
              <p:nvPr/>
            </p:nvCxnSpPr>
            <p:spPr>
              <a:xfrm rot="10800000" flipH="1">
                <a:off x="274367" y="666845"/>
                <a:ext cx="28534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cs typeface="Arial" charset="0"/>
              </a:rPr>
              <a:t>Graphing, examples</a:t>
            </a:r>
            <a:endParaRPr lang="hu-HU" sz="3200">
              <a:cs typeface="Arial" charset="0"/>
            </a:endParaRPr>
          </a:p>
        </p:txBody>
      </p:sp>
      <p:grpSp>
        <p:nvGrpSpPr>
          <p:cNvPr id="381955" name="Csoportba foglalás 381954"/>
          <p:cNvGrpSpPr/>
          <p:nvPr/>
        </p:nvGrpSpPr>
        <p:grpSpPr>
          <a:xfrm>
            <a:off x="5181600" y="3733801"/>
            <a:ext cx="3810000" cy="2245856"/>
            <a:chOff x="2667000" y="3733801"/>
            <a:chExt cx="3810000" cy="2245856"/>
          </a:xfrm>
        </p:grpSpPr>
        <p:grpSp>
          <p:nvGrpSpPr>
            <p:cNvPr id="381952" name="Csoportba foglalás 381951"/>
            <p:cNvGrpSpPr/>
            <p:nvPr/>
          </p:nvGrpSpPr>
          <p:grpSpPr>
            <a:xfrm>
              <a:off x="3338876" y="3733801"/>
              <a:ext cx="2245856" cy="2245856"/>
              <a:chOff x="3338876" y="3733801"/>
              <a:chExt cx="2245856" cy="2245856"/>
            </a:xfrm>
          </p:grpSpPr>
          <p:cxnSp>
            <p:nvCxnSpPr>
              <p:cNvPr id="72" name="Egyenes összekötő nyíllal 71"/>
              <p:cNvCxnSpPr/>
              <p:nvPr/>
            </p:nvCxnSpPr>
            <p:spPr>
              <a:xfrm rot="5400000">
                <a:off x="2413928" y="4856104"/>
                <a:ext cx="2245856" cy="12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gyenes összekötő nyíllal 72"/>
              <p:cNvCxnSpPr/>
              <p:nvPr/>
            </p:nvCxnSpPr>
            <p:spPr>
              <a:xfrm rot="10800000" flipH="1">
                <a:off x="3338876" y="3907423"/>
                <a:ext cx="2245856" cy="12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églalap 40"/>
              <p:cNvSpPr/>
              <p:nvPr/>
            </p:nvSpPr>
            <p:spPr bwMode="auto">
              <a:xfrm>
                <a:off x="3533733" y="3907423"/>
                <a:ext cx="1841152" cy="18399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cxnSp>
            <p:nvCxnSpPr>
              <p:cNvPr id="128" name="Egyenes összekötő 45"/>
              <p:cNvCxnSpPr/>
              <p:nvPr/>
            </p:nvCxnSpPr>
            <p:spPr bwMode="auto">
              <a:xfrm>
                <a:off x="4024623" y="3907423"/>
                <a:ext cx="1350262" cy="18399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Egyenes összekötő 46"/>
              <p:cNvCxnSpPr/>
              <p:nvPr/>
            </p:nvCxnSpPr>
            <p:spPr bwMode="auto">
              <a:xfrm>
                <a:off x="3533733" y="4398315"/>
                <a:ext cx="1841154" cy="13490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Egyenes összekötő 50"/>
              <p:cNvCxnSpPr/>
              <p:nvPr/>
            </p:nvCxnSpPr>
            <p:spPr bwMode="auto">
              <a:xfrm>
                <a:off x="3533733" y="4398315"/>
                <a:ext cx="490891" cy="13490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Egyenes összekötő 51"/>
              <p:cNvCxnSpPr/>
              <p:nvPr/>
            </p:nvCxnSpPr>
            <p:spPr bwMode="auto">
              <a:xfrm>
                <a:off x="4022751" y="3907423"/>
                <a:ext cx="1352135" cy="4908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1954" name="Egyenes összekötő 381953"/>
            <p:cNvCxnSpPr/>
            <p:nvPr/>
          </p:nvCxnSpPr>
          <p:spPr bwMode="auto">
            <a:xfrm>
              <a:off x="2667000" y="4030898"/>
              <a:ext cx="3802084" cy="1836502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Egyenes összekötő 136"/>
            <p:cNvCxnSpPr/>
            <p:nvPr/>
          </p:nvCxnSpPr>
          <p:spPr bwMode="auto">
            <a:xfrm flipV="1">
              <a:off x="2674916" y="3954698"/>
              <a:ext cx="3802084" cy="1836502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1958" name="Csoportba foglalás 381957"/>
          <p:cNvGrpSpPr/>
          <p:nvPr/>
        </p:nvGrpSpPr>
        <p:grpSpPr>
          <a:xfrm>
            <a:off x="893516" y="3733800"/>
            <a:ext cx="2383084" cy="2383083"/>
            <a:chOff x="955792" y="3810000"/>
            <a:chExt cx="2244608" cy="2244607"/>
          </a:xfrm>
        </p:grpSpPr>
        <p:grpSp>
          <p:nvGrpSpPr>
            <p:cNvPr id="381957" name="Csoportba foglalás 381956"/>
            <p:cNvGrpSpPr/>
            <p:nvPr/>
          </p:nvGrpSpPr>
          <p:grpSpPr>
            <a:xfrm>
              <a:off x="1143000" y="3962400"/>
              <a:ext cx="1752600" cy="1752601"/>
              <a:chOff x="1143000" y="3962400"/>
              <a:chExt cx="1752600" cy="1752601"/>
            </a:xfrm>
          </p:grpSpPr>
          <p:sp>
            <p:nvSpPr>
              <p:cNvPr id="140" name="Rectangle 215"/>
              <p:cNvSpPr>
                <a:spLocks noChangeArrowheads="1"/>
              </p:cNvSpPr>
              <p:nvPr/>
            </p:nvSpPr>
            <p:spPr bwMode="auto">
              <a:xfrm>
                <a:off x="1143000" y="5605463"/>
                <a:ext cx="109538" cy="10953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" name="Rectangle 216"/>
              <p:cNvSpPr>
                <a:spLocks noChangeArrowheads="1"/>
              </p:cNvSpPr>
              <p:nvPr/>
            </p:nvSpPr>
            <p:spPr bwMode="auto">
              <a:xfrm>
                <a:off x="1252538" y="5605463"/>
                <a:ext cx="109538" cy="10953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Rectangle 217"/>
              <p:cNvSpPr>
                <a:spLocks noChangeArrowheads="1"/>
              </p:cNvSpPr>
              <p:nvPr/>
            </p:nvSpPr>
            <p:spPr bwMode="auto">
              <a:xfrm>
                <a:off x="1143000" y="5495925"/>
                <a:ext cx="109538" cy="10953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" name="Rectangle 218"/>
              <p:cNvSpPr>
                <a:spLocks noChangeArrowheads="1"/>
              </p:cNvSpPr>
              <p:nvPr/>
            </p:nvSpPr>
            <p:spPr bwMode="auto">
              <a:xfrm>
                <a:off x="1252538" y="5495925"/>
                <a:ext cx="109538" cy="10953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Rectangle 219"/>
              <p:cNvSpPr>
                <a:spLocks noChangeArrowheads="1"/>
              </p:cNvSpPr>
              <p:nvPr/>
            </p:nvSpPr>
            <p:spPr bwMode="auto">
              <a:xfrm>
                <a:off x="1143000" y="5276850"/>
                <a:ext cx="219075" cy="21907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Rectangle 220"/>
              <p:cNvSpPr>
                <a:spLocks noChangeArrowheads="1"/>
              </p:cNvSpPr>
              <p:nvPr/>
            </p:nvSpPr>
            <p:spPr bwMode="auto">
              <a:xfrm>
                <a:off x="1362075" y="5495925"/>
                <a:ext cx="219075" cy="21907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Rectangle 221"/>
              <p:cNvSpPr>
                <a:spLocks noChangeArrowheads="1"/>
              </p:cNvSpPr>
              <p:nvPr/>
            </p:nvSpPr>
            <p:spPr bwMode="auto">
              <a:xfrm>
                <a:off x="1362075" y="5276850"/>
                <a:ext cx="219075" cy="21907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7" name="Rectangle 222"/>
              <p:cNvSpPr>
                <a:spLocks noChangeArrowheads="1"/>
              </p:cNvSpPr>
              <p:nvPr/>
            </p:nvSpPr>
            <p:spPr bwMode="auto">
              <a:xfrm>
                <a:off x="1581150" y="5276850"/>
                <a:ext cx="438150" cy="43815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" name="Rectangle 223"/>
              <p:cNvSpPr>
                <a:spLocks noChangeArrowheads="1"/>
              </p:cNvSpPr>
              <p:nvPr/>
            </p:nvSpPr>
            <p:spPr bwMode="auto">
              <a:xfrm>
                <a:off x="1143000" y="4838700"/>
                <a:ext cx="438150" cy="43815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" name="Rectangle 224"/>
              <p:cNvSpPr>
                <a:spLocks noChangeArrowheads="1"/>
              </p:cNvSpPr>
              <p:nvPr/>
            </p:nvSpPr>
            <p:spPr bwMode="auto">
              <a:xfrm>
                <a:off x="1581150" y="4838700"/>
                <a:ext cx="438150" cy="43815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" name="Rectangle 225"/>
              <p:cNvSpPr>
                <a:spLocks noChangeArrowheads="1"/>
              </p:cNvSpPr>
              <p:nvPr/>
            </p:nvSpPr>
            <p:spPr bwMode="auto">
              <a:xfrm>
                <a:off x="2019300" y="4838700"/>
                <a:ext cx="876300" cy="8763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" name="Rectangle 226"/>
              <p:cNvSpPr>
                <a:spLocks noChangeArrowheads="1"/>
              </p:cNvSpPr>
              <p:nvPr/>
            </p:nvSpPr>
            <p:spPr bwMode="auto">
              <a:xfrm>
                <a:off x="2019300" y="3962400"/>
                <a:ext cx="876300" cy="8763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" name="Rectangle 227"/>
              <p:cNvSpPr>
                <a:spLocks noChangeArrowheads="1"/>
              </p:cNvSpPr>
              <p:nvPr/>
            </p:nvSpPr>
            <p:spPr bwMode="auto">
              <a:xfrm>
                <a:off x="1143000" y="3962400"/>
                <a:ext cx="876300" cy="8763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" name="Rectangle 228"/>
              <p:cNvSpPr>
                <a:spLocks noChangeArrowheads="1"/>
              </p:cNvSpPr>
              <p:nvPr/>
            </p:nvSpPr>
            <p:spPr bwMode="auto">
              <a:xfrm>
                <a:off x="1581150" y="5276850"/>
                <a:ext cx="219075" cy="21907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" name="Rectangle 230"/>
              <p:cNvSpPr>
                <a:spLocks noChangeArrowheads="1"/>
              </p:cNvSpPr>
              <p:nvPr/>
            </p:nvSpPr>
            <p:spPr bwMode="auto">
              <a:xfrm>
                <a:off x="1800225" y="5276850"/>
                <a:ext cx="219075" cy="21907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" name="Rectangle 232"/>
              <p:cNvSpPr>
                <a:spLocks noChangeArrowheads="1"/>
              </p:cNvSpPr>
              <p:nvPr/>
            </p:nvSpPr>
            <p:spPr bwMode="auto">
              <a:xfrm>
                <a:off x="1362075" y="5057775"/>
                <a:ext cx="219075" cy="21907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6" name="Rectangle 233"/>
              <p:cNvSpPr>
                <a:spLocks noChangeArrowheads="1"/>
              </p:cNvSpPr>
              <p:nvPr/>
            </p:nvSpPr>
            <p:spPr bwMode="auto">
              <a:xfrm>
                <a:off x="1362075" y="4838700"/>
                <a:ext cx="219075" cy="21907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7" name="Rectangle 234"/>
              <p:cNvSpPr>
                <a:spLocks noChangeArrowheads="1"/>
              </p:cNvSpPr>
              <p:nvPr/>
            </p:nvSpPr>
            <p:spPr bwMode="auto">
              <a:xfrm>
                <a:off x="2019300" y="4838700"/>
                <a:ext cx="438150" cy="43815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8" name="Rectangle 235"/>
              <p:cNvSpPr>
                <a:spLocks noChangeArrowheads="1"/>
              </p:cNvSpPr>
              <p:nvPr/>
            </p:nvSpPr>
            <p:spPr bwMode="auto">
              <a:xfrm>
                <a:off x="2457450" y="4838700"/>
                <a:ext cx="438150" cy="43815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" name="Rectangle 236"/>
              <p:cNvSpPr>
                <a:spLocks noChangeArrowheads="1"/>
              </p:cNvSpPr>
              <p:nvPr/>
            </p:nvSpPr>
            <p:spPr bwMode="auto">
              <a:xfrm>
                <a:off x="1581150" y="4400550"/>
                <a:ext cx="438150" cy="43815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" name="Rectangle 237"/>
              <p:cNvSpPr>
                <a:spLocks noChangeArrowheads="1"/>
              </p:cNvSpPr>
              <p:nvPr/>
            </p:nvSpPr>
            <p:spPr bwMode="auto">
              <a:xfrm>
                <a:off x="1581150" y="3962400"/>
                <a:ext cx="438150" cy="43815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1" name="Line 238"/>
              <p:cNvSpPr>
                <a:spLocks noChangeShapeType="1"/>
              </p:cNvSpPr>
              <p:nvPr/>
            </p:nvSpPr>
            <p:spPr bwMode="auto">
              <a:xfrm flipV="1">
                <a:off x="2457450" y="4838700"/>
                <a:ext cx="438150" cy="438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2" name="Line 239"/>
              <p:cNvSpPr>
                <a:spLocks noChangeShapeType="1"/>
              </p:cNvSpPr>
              <p:nvPr/>
            </p:nvSpPr>
            <p:spPr bwMode="auto">
              <a:xfrm flipV="1">
                <a:off x="2019300" y="4838700"/>
                <a:ext cx="438150" cy="438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" name="Line 240"/>
              <p:cNvSpPr>
                <a:spLocks noChangeShapeType="1"/>
              </p:cNvSpPr>
              <p:nvPr/>
            </p:nvSpPr>
            <p:spPr bwMode="auto">
              <a:xfrm flipV="1">
                <a:off x="1581150" y="4400550"/>
                <a:ext cx="438150" cy="438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" name="Line 241"/>
              <p:cNvSpPr>
                <a:spLocks noChangeShapeType="1"/>
              </p:cNvSpPr>
              <p:nvPr/>
            </p:nvSpPr>
            <p:spPr bwMode="auto">
              <a:xfrm flipV="1">
                <a:off x="1581150" y="3962400"/>
                <a:ext cx="438150" cy="438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" name="Line 242"/>
              <p:cNvSpPr>
                <a:spLocks noChangeShapeType="1"/>
              </p:cNvSpPr>
              <p:nvPr/>
            </p:nvSpPr>
            <p:spPr bwMode="auto">
              <a:xfrm flipV="1">
                <a:off x="1800225" y="5276850"/>
                <a:ext cx="219075" cy="2190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" name="Line 243"/>
              <p:cNvSpPr>
                <a:spLocks noChangeShapeType="1"/>
              </p:cNvSpPr>
              <p:nvPr/>
            </p:nvSpPr>
            <p:spPr bwMode="auto">
              <a:xfrm flipV="1">
                <a:off x="1581150" y="5276850"/>
                <a:ext cx="219075" cy="2190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7" name="Line 244"/>
              <p:cNvSpPr>
                <a:spLocks noChangeShapeType="1"/>
              </p:cNvSpPr>
              <p:nvPr/>
            </p:nvSpPr>
            <p:spPr bwMode="auto">
              <a:xfrm flipV="1">
                <a:off x="1362075" y="5057775"/>
                <a:ext cx="219075" cy="2190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8" name="Line 245"/>
              <p:cNvSpPr>
                <a:spLocks noChangeShapeType="1"/>
              </p:cNvSpPr>
              <p:nvPr/>
            </p:nvSpPr>
            <p:spPr bwMode="auto">
              <a:xfrm flipV="1">
                <a:off x="1362075" y="4838700"/>
                <a:ext cx="219075" cy="2190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9" name="Line 246"/>
              <p:cNvSpPr>
                <a:spLocks noChangeShapeType="1"/>
              </p:cNvSpPr>
              <p:nvPr/>
            </p:nvSpPr>
            <p:spPr bwMode="auto">
              <a:xfrm flipV="1">
                <a:off x="1471613" y="5495925"/>
                <a:ext cx="109538" cy="1095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0" name="Rectangle 247"/>
              <p:cNvSpPr>
                <a:spLocks noChangeArrowheads="1"/>
              </p:cNvSpPr>
              <p:nvPr/>
            </p:nvSpPr>
            <p:spPr bwMode="auto">
              <a:xfrm>
                <a:off x="1362075" y="5495925"/>
                <a:ext cx="109538" cy="10953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1" name="Rectangle 248"/>
              <p:cNvSpPr>
                <a:spLocks noChangeArrowheads="1"/>
              </p:cNvSpPr>
              <p:nvPr/>
            </p:nvSpPr>
            <p:spPr bwMode="auto">
              <a:xfrm>
                <a:off x="1471613" y="5495925"/>
                <a:ext cx="109538" cy="10953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2" name="Rectangle 249"/>
              <p:cNvSpPr>
                <a:spLocks noChangeArrowheads="1"/>
              </p:cNvSpPr>
              <p:nvPr/>
            </p:nvSpPr>
            <p:spPr bwMode="auto">
              <a:xfrm>
                <a:off x="1252538" y="5386388"/>
                <a:ext cx="109538" cy="10953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" name="Rectangle 250"/>
              <p:cNvSpPr>
                <a:spLocks noChangeArrowheads="1"/>
              </p:cNvSpPr>
              <p:nvPr/>
            </p:nvSpPr>
            <p:spPr bwMode="auto">
              <a:xfrm>
                <a:off x="1252538" y="5276850"/>
                <a:ext cx="109538" cy="10953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" name="Line 251"/>
              <p:cNvSpPr>
                <a:spLocks noChangeShapeType="1"/>
              </p:cNvSpPr>
              <p:nvPr/>
            </p:nvSpPr>
            <p:spPr bwMode="auto">
              <a:xfrm flipV="1">
                <a:off x="1362075" y="5495925"/>
                <a:ext cx="109538" cy="1095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5" name="Line 252"/>
              <p:cNvSpPr>
                <a:spLocks noChangeShapeType="1"/>
              </p:cNvSpPr>
              <p:nvPr/>
            </p:nvSpPr>
            <p:spPr bwMode="auto">
              <a:xfrm flipV="1">
                <a:off x="1252538" y="5386388"/>
                <a:ext cx="109538" cy="1095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6" name="Line 253"/>
              <p:cNvSpPr>
                <a:spLocks noChangeShapeType="1"/>
              </p:cNvSpPr>
              <p:nvPr/>
            </p:nvSpPr>
            <p:spPr bwMode="auto">
              <a:xfrm flipV="1">
                <a:off x="1252538" y="5276850"/>
                <a:ext cx="109538" cy="1095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7" name="Line 254"/>
              <p:cNvSpPr>
                <a:spLocks noChangeShapeType="1"/>
              </p:cNvSpPr>
              <p:nvPr/>
            </p:nvSpPr>
            <p:spPr bwMode="auto">
              <a:xfrm flipH="1">
                <a:off x="1143000" y="5605463"/>
                <a:ext cx="219075" cy="109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8" name="Line 255"/>
              <p:cNvSpPr>
                <a:spLocks noChangeShapeType="1"/>
              </p:cNvSpPr>
              <p:nvPr/>
            </p:nvSpPr>
            <p:spPr bwMode="auto">
              <a:xfrm flipH="1">
                <a:off x="1143000" y="5495925"/>
                <a:ext cx="109538" cy="2190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79" name="Egyenes összekötő nyíllal 65"/>
            <p:cNvCxnSpPr/>
            <p:nvPr/>
          </p:nvCxnSpPr>
          <p:spPr bwMode="auto">
            <a:xfrm rot="5400000">
              <a:off x="31468" y="4931679"/>
              <a:ext cx="2244607" cy="12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gyenes összekötő nyíllal 66"/>
            <p:cNvCxnSpPr/>
            <p:nvPr/>
          </p:nvCxnSpPr>
          <p:spPr bwMode="auto">
            <a:xfrm rot="10800000" flipH="1">
              <a:off x="955792" y="3974922"/>
              <a:ext cx="22446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30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cs typeface="Arial" charset="0"/>
              </a:rPr>
              <a:t>Graphing, examples</a:t>
            </a:r>
            <a:endParaRPr lang="hu-HU" sz="320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0627" y="903982"/>
            <a:ext cx="3531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unit </a:t>
            </a:r>
            <a:r>
              <a:rPr lang="hu-HU" sz="3200" dirty="0" err="1" smtClean="0"/>
              <a:t>circumference</a:t>
            </a:r>
            <a:endParaRPr lang="hu-HU" sz="3200" dirty="0" smtClean="0"/>
          </a:p>
          <a:p>
            <a:r>
              <a:rPr lang="hu-HU" sz="3200" dirty="0" smtClean="0">
                <a:sym typeface="Symbol"/>
              </a:rPr>
              <a:t> </a:t>
            </a:r>
            <a:r>
              <a:rPr lang="hu-HU" sz="3200" dirty="0" err="1" smtClean="0">
                <a:sym typeface="Symbol"/>
              </a:rPr>
              <a:t>irrational</a:t>
            </a:r>
            <a:endParaRPr lang="hu-HU" sz="32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2286000"/>
            <a:ext cx="2286000" cy="2286000"/>
            <a:chOff x="762000" y="2362200"/>
            <a:chExt cx="2286000" cy="2286000"/>
          </a:xfrm>
        </p:grpSpPr>
        <p:sp>
          <p:nvSpPr>
            <p:cNvPr id="3" name="Oval 2"/>
            <p:cNvSpPr/>
            <p:nvPr/>
          </p:nvSpPr>
          <p:spPr bwMode="auto">
            <a:xfrm>
              <a:off x="762000" y="2362200"/>
              <a:ext cx="2286000" cy="2286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1295400" y="2514600"/>
              <a:ext cx="1676400" cy="533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722910" y="2590800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ym typeface="Symbol"/>
                </a:rPr>
                <a:t></a:t>
              </a:r>
              <a:endParaRPr lang="hu-HU" sz="2800" smtClean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33800" y="2448580"/>
            <a:ext cx="3692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solidFill>
                  <a:srgbClr val="072CCB"/>
                </a:solidFill>
              </a:rPr>
              <a:t>components</a:t>
            </a:r>
            <a:r>
              <a:rPr lang="hu-HU" sz="3200" dirty="0" smtClean="0">
                <a:solidFill>
                  <a:srgbClr val="072CCB"/>
                </a:solidFill>
              </a:rPr>
              <a:t>: </a:t>
            </a:r>
          </a:p>
          <a:p>
            <a:r>
              <a:rPr lang="hu-HU" sz="3200" dirty="0" smtClean="0">
                <a:solidFill>
                  <a:srgbClr val="072CCB"/>
                </a:solidFill>
              </a:rPr>
              <a:t>2-way </a:t>
            </a:r>
            <a:r>
              <a:rPr lang="hu-HU" sz="3200" dirty="0" err="1" smtClean="0">
                <a:solidFill>
                  <a:srgbClr val="072CCB"/>
                </a:solidFill>
              </a:rPr>
              <a:t>infinite</a:t>
            </a:r>
            <a:r>
              <a:rPr lang="hu-HU" sz="3200" dirty="0" smtClean="0">
                <a:solidFill>
                  <a:srgbClr val="072CCB"/>
                </a:solidFill>
              </a:rPr>
              <a:t> </a:t>
            </a:r>
            <a:r>
              <a:rPr lang="hu-HU" sz="3200" dirty="0" err="1" smtClean="0">
                <a:solidFill>
                  <a:srgbClr val="072CCB"/>
                </a:solidFill>
              </a:rPr>
              <a:t>paths</a:t>
            </a:r>
            <a:endParaRPr lang="hu-HU" sz="3200" dirty="0" smtClean="0">
              <a:solidFill>
                <a:srgbClr val="072C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cs typeface="Arial" charset="0"/>
              </a:rPr>
              <a:t>Graphing, examples</a:t>
            </a:r>
            <a:endParaRPr lang="hu-HU" sz="320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38200" y="2286000"/>
            <a:ext cx="2286000" cy="2286000"/>
            <a:chOff x="838200" y="1828800"/>
            <a:chExt cx="2286000" cy="2286000"/>
          </a:xfrm>
        </p:grpSpPr>
        <p:sp>
          <p:nvSpPr>
            <p:cNvPr id="17" name="Oval 16"/>
            <p:cNvSpPr/>
            <p:nvPr/>
          </p:nvSpPr>
          <p:spPr bwMode="auto">
            <a:xfrm>
              <a:off x="838200" y="1828800"/>
              <a:ext cx="2286000" cy="2286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1371600" y="1981200"/>
              <a:ext cx="1676400" cy="533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799110" y="2057400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ym typeface="Symbol"/>
                </a:rPr>
                <a:t></a:t>
              </a:r>
              <a:endParaRPr lang="hu-HU" sz="2800" smtClean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H="1">
              <a:off x="2362200" y="3352800"/>
              <a:ext cx="685800" cy="6858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362200" y="3200400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ym typeface="Symbol"/>
                </a:rPr>
                <a:t></a:t>
              </a:r>
              <a:endParaRPr lang="hu-HU" sz="2800" smtClean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4800" y="4886980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smtClean="0">
                <a:solidFill>
                  <a:srgbClr val="072CCB"/>
                </a:solidFill>
              </a:rPr>
              <a:t>components: grids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0627" y="903982"/>
            <a:ext cx="4336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unit </a:t>
            </a:r>
            <a:r>
              <a:rPr lang="hu-HU" sz="3200" dirty="0" err="1" smtClean="0"/>
              <a:t>circumference</a:t>
            </a:r>
            <a:endParaRPr lang="hu-HU" sz="3200" dirty="0" smtClean="0"/>
          </a:p>
          <a:p>
            <a:r>
              <a:rPr lang="hu-HU" sz="3200" dirty="0" smtClean="0">
                <a:sym typeface="Symbol"/>
              </a:rPr>
              <a:t>, </a:t>
            </a:r>
            <a:r>
              <a:rPr lang="hu-HU" sz="3200" dirty="0" err="1" smtClean="0">
                <a:sym typeface="Symbol"/>
              </a:rPr>
              <a:t>irrational</a:t>
            </a:r>
            <a:r>
              <a:rPr lang="hu-HU" sz="3200" dirty="0" smtClean="0">
                <a:sym typeface="Symbol"/>
              </a:rPr>
              <a:t>, </a:t>
            </a:r>
            <a:r>
              <a:rPr lang="hu-HU" sz="3200" dirty="0" err="1" smtClean="0">
                <a:sym typeface="Symbol"/>
              </a:rPr>
              <a:t>lin</a:t>
            </a:r>
            <a:r>
              <a:rPr lang="hu-HU" sz="3200" dirty="0" smtClean="0">
                <a:sym typeface="Symbol"/>
              </a:rPr>
              <a:t>. </a:t>
            </a:r>
            <a:r>
              <a:rPr lang="hu-HU" sz="3200" dirty="0" err="1" smtClean="0">
                <a:sym typeface="Symbol"/>
              </a:rPr>
              <a:t>indep</a:t>
            </a:r>
            <a:endParaRPr lang="hu-HU" sz="3200" dirty="0" smtClean="0"/>
          </a:p>
        </p:txBody>
      </p:sp>
      <p:grpSp>
        <p:nvGrpSpPr>
          <p:cNvPr id="381952" name="Group 381951"/>
          <p:cNvGrpSpPr/>
          <p:nvPr/>
        </p:nvGrpSpPr>
        <p:grpSpPr>
          <a:xfrm>
            <a:off x="4648200" y="914400"/>
            <a:ext cx="3531736" cy="4547175"/>
            <a:chOff x="4648200" y="914400"/>
            <a:chExt cx="3531736" cy="4547175"/>
          </a:xfrm>
        </p:grpSpPr>
        <p:grpSp>
          <p:nvGrpSpPr>
            <p:cNvPr id="30" name="Group 29"/>
            <p:cNvGrpSpPr/>
            <p:nvPr/>
          </p:nvGrpSpPr>
          <p:grpSpPr>
            <a:xfrm>
              <a:off x="5257800" y="2514600"/>
              <a:ext cx="2133600" cy="2133600"/>
              <a:chOff x="5257800" y="1943622"/>
              <a:chExt cx="2133600" cy="2133600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5257800" y="1943622"/>
                <a:ext cx="2133600" cy="2133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>
                <a:off x="6705600" y="2514600"/>
                <a:ext cx="0" cy="11811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6752110" y="2677180"/>
                <a:ext cx="410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smtClean="0">
                    <a:sym typeface="Symbol"/>
                  </a:rPr>
                  <a:t></a:t>
                </a:r>
                <a:endParaRPr lang="hu-HU" sz="2800" smtClean="0"/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5562600" y="3723620"/>
                <a:ext cx="762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5715000" y="320040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smtClean="0">
                    <a:sym typeface="Symbol"/>
                  </a:rPr>
                  <a:t></a:t>
                </a:r>
                <a:endParaRPr lang="hu-HU" sz="2800" smtClean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181600" y="914400"/>
              <a:ext cx="246894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1x1 </a:t>
              </a:r>
              <a:r>
                <a:rPr lang="hu-HU" sz="3200" dirty="0" err="1" smtClean="0"/>
                <a:t>torus</a:t>
              </a:r>
              <a:endParaRPr lang="hu-HU" sz="3200" dirty="0" smtClean="0"/>
            </a:p>
            <a:p>
              <a:r>
                <a:rPr lang="hu-HU" sz="3200" dirty="0">
                  <a:sym typeface="Symbol"/>
                </a:rPr>
                <a:t>, </a:t>
              </a:r>
              <a:r>
                <a:rPr lang="hu-HU" sz="3200" dirty="0" err="1" smtClean="0">
                  <a:sym typeface="Symbol"/>
                </a:rPr>
                <a:t>irrational</a:t>
              </a:r>
              <a:endParaRPr lang="hu-HU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48200" y="4876800"/>
              <a:ext cx="3531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mtClean="0">
                  <a:solidFill>
                    <a:srgbClr val="072CCB"/>
                  </a:solidFill>
                </a:rPr>
                <a:t>components: grids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5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Penrose tilings</a:t>
            </a:r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58401" name="Group 358400"/>
          <p:cNvGrpSpPr/>
          <p:nvPr/>
        </p:nvGrpSpPr>
        <p:grpSpPr>
          <a:xfrm>
            <a:off x="4855072" y="920753"/>
            <a:ext cx="3526928" cy="5327647"/>
            <a:chOff x="4855072" y="920753"/>
            <a:chExt cx="3526928" cy="5327647"/>
          </a:xfrm>
        </p:grpSpPr>
        <p:grpSp>
          <p:nvGrpSpPr>
            <p:cNvPr id="7" name="Group 6"/>
            <p:cNvGrpSpPr/>
            <p:nvPr/>
          </p:nvGrpSpPr>
          <p:grpSpPr>
            <a:xfrm>
              <a:off x="4855072" y="920753"/>
              <a:ext cx="3526928" cy="5327647"/>
              <a:chOff x="4855072" y="920753"/>
              <a:chExt cx="3526928" cy="5327647"/>
            </a:xfrm>
          </p:grpSpPr>
          <p:grpSp>
            <p:nvGrpSpPr>
              <p:cNvPr id="9" name="Group 8"/>
              <p:cNvGrpSpPr/>
              <p:nvPr/>
            </p:nvGrpSpPr>
            <p:grpSpPr>
              <a:xfrm rot="5400000">
                <a:off x="4611627" y="1622818"/>
                <a:ext cx="3905742" cy="2501611"/>
                <a:chOff x="1460500" y="1320801"/>
                <a:chExt cx="6146800" cy="3936999"/>
              </a:xfrm>
            </p:grpSpPr>
            <p:sp>
              <p:nvSpPr>
                <p:cNvPr id="10" name="Szabadkézi sokszög 130"/>
                <p:cNvSpPr/>
                <p:nvPr/>
              </p:nvSpPr>
              <p:spPr>
                <a:xfrm rot="5400000">
                  <a:off x="3263900" y="2781300"/>
                  <a:ext cx="3771900" cy="1181100"/>
                </a:xfrm>
                <a:custGeom>
                  <a:avLst/>
                  <a:gdLst>
                    <a:gd name="connsiteX0" fmla="*/ 2743200 w 3771900"/>
                    <a:gd name="connsiteY0" fmla="*/ 0 h 1181100"/>
                    <a:gd name="connsiteX1" fmla="*/ 3771900 w 3771900"/>
                    <a:gd name="connsiteY1" fmla="*/ 673100 h 1181100"/>
                    <a:gd name="connsiteX2" fmla="*/ 2108200 w 3771900"/>
                    <a:gd name="connsiteY2" fmla="*/ 1181100 h 1181100"/>
                    <a:gd name="connsiteX3" fmla="*/ 0 w 3771900"/>
                    <a:gd name="connsiteY3" fmla="*/ 825500 h 1181100"/>
                    <a:gd name="connsiteX4" fmla="*/ 419100 w 3771900"/>
                    <a:gd name="connsiteY4" fmla="*/ 101600 h 1181100"/>
                    <a:gd name="connsiteX5" fmla="*/ 2743200 w 3771900"/>
                    <a:gd name="connsiteY5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71900" h="1181100">
                      <a:moveTo>
                        <a:pt x="2743200" y="0"/>
                      </a:moveTo>
                      <a:lnTo>
                        <a:pt x="3771900" y="673100"/>
                      </a:lnTo>
                      <a:lnTo>
                        <a:pt x="2108200" y="1181100"/>
                      </a:lnTo>
                      <a:lnTo>
                        <a:pt x="0" y="825500"/>
                      </a:lnTo>
                      <a:lnTo>
                        <a:pt x="419100" y="101600"/>
                      </a:lnTo>
                      <a:lnTo>
                        <a:pt x="27432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Szabadkézi sokszög 124"/>
                <p:cNvSpPr/>
                <p:nvPr/>
              </p:nvSpPr>
              <p:spPr>
                <a:xfrm rot="16200000">
                  <a:off x="2095501" y="2616201"/>
                  <a:ext cx="3771900" cy="1181100"/>
                </a:xfrm>
                <a:custGeom>
                  <a:avLst/>
                  <a:gdLst>
                    <a:gd name="connsiteX0" fmla="*/ 2743200 w 3771900"/>
                    <a:gd name="connsiteY0" fmla="*/ 0 h 1181100"/>
                    <a:gd name="connsiteX1" fmla="*/ 3771900 w 3771900"/>
                    <a:gd name="connsiteY1" fmla="*/ 673100 h 1181100"/>
                    <a:gd name="connsiteX2" fmla="*/ 2108200 w 3771900"/>
                    <a:gd name="connsiteY2" fmla="*/ 1181100 h 1181100"/>
                    <a:gd name="connsiteX3" fmla="*/ 0 w 3771900"/>
                    <a:gd name="connsiteY3" fmla="*/ 825500 h 1181100"/>
                    <a:gd name="connsiteX4" fmla="*/ 419100 w 3771900"/>
                    <a:gd name="connsiteY4" fmla="*/ 101600 h 1181100"/>
                    <a:gd name="connsiteX5" fmla="*/ 2743200 w 3771900"/>
                    <a:gd name="connsiteY5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71900" h="1181100">
                      <a:moveTo>
                        <a:pt x="2743200" y="0"/>
                      </a:moveTo>
                      <a:lnTo>
                        <a:pt x="3771900" y="673100"/>
                      </a:lnTo>
                      <a:lnTo>
                        <a:pt x="2108200" y="1181100"/>
                      </a:lnTo>
                      <a:lnTo>
                        <a:pt x="0" y="825500"/>
                      </a:lnTo>
                      <a:lnTo>
                        <a:pt x="419100" y="101600"/>
                      </a:lnTo>
                      <a:lnTo>
                        <a:pt x="27432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Szabadkézi sokszög 121"/>
                <p:cNvSpPr/>
                <p:nvPr/>
              </p:nvSpPr>
              <p:spPr>
                <a:xfrm rot="16200000">
                  <a:off x="1473201" y="2971801"/>
                  <a:ext cx="2463800" cy="736600"/>
                </a:xfrm>
                <a:custGeom>
                  <a:avLst/>
                  <a:gdLst>
                    <a:gd name="connsiteX0" fmla="*/ 1092200 w 2463800"/>
                    <a:gd name="connsiteY0" fmla="*/ 0 h 736600"/>
                    <a:gd name="connsiteX1" fmla="*/ 2463800 w 2463800"/>
                    <a:gd name="connsiteY1" fmla="*/ 215900 h 736600"/>
                    <a:gd name="connsiteX2" fmla="*/ 2197100 w 2463800"/>
                    <a:gd name="connsiteY2" fmla="*/ 673100 h 736600"/>
                    <a:gd name="connsiteX3" fmla="*/ 685800 w 2463800"/>
                    <a:gd name="connsiteY3" fmla="*/ 736600 h 736600"/>
                    <a:gd name="connsiteX4" fmla="*/ 0 w 2463800"/>
                    <a:gd name="connsiteY4" fmla="*/ 330200 h 736600"/>
                    <a:gd name="connsiteX5" fmla="*/ 1092200 w 2463800"/>
                    <a:gd name="connsiteY5" fmla="*/ 0 h 73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63800" h="736600">
                      <a:moveTo>
                        <a:pt x="1092200" y="0"/>
                      </a:moveTo>
                      <a:lnTo>
                        <a:pt x="2463800" y="215900"/>
                      </a:lnTo>
                      <a:lnTo>
                        <a:pt x="2197100" y="673100"/>
                      </a:lnTo>
                      <a:lnTo>
                        <a:pt x="685800" y="736600"/>
                      </a:lnTo>
                      <a:lnTo>
                        <a:pt x="0" y="330200"/>
                      </a:lnTo>
                      <a:lnTo>
                        <a:pt x="10922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Csoportba foglalás 118"/>
                <p:cNvGrpSpPr/>
                <p:nvPr/>
              </p:nvGrpSpPr>
              <p:grpSpPr>
                <a:xfrm rot="16200000">
                  <a:off x="1129089" y="2566591"/>
                  <a:ext cx="2376607" cy="1561384"/>
                  <a:chOff x="410012" y="685800"/>
                  <a:chExt cx="3247588" cy="2133600"/>
                </a:xfrm>
                <a:noFill/>
              </p:grpSpPr>
              <p:cxnSp>
                <p:nvCxnSpPr>
                  <p:cNvPr id="31" name="Egyenes összekötő 61"/>
                  <p:cNvCxnSpPr/>
                  <p:nvPr/>
                </p:nvCxnSpPr>
                <p:spPr>
                  <a:xfrm flipH="1">
                    <a:off x="410012" y="685800"/>
                    <a:ext cx="1723588" cy="1533089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Egyenes összekötő 79"/>
                  <p:cNvCxnSpPr/>
                  <p:nvPr/>
                </p:nvCxnSpPr>
                <p:spPr>
                  <a:xfrm flipH="1">
                    <a:off x="1295400" y="685800"/>
                    <a:ext cx="838200" cy="213360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Egyenes összekötő 90"/>
                  <p:cNvCxnSpPr/>
                  <p:nvPr/>
                </p:nvCxnSpPr>
                <p:spPr>
                  <a:xfrm flipH="1">
                    <a:off x="1899024" y="685800"/>
                    <a:ext cx="234576" cy="1121335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Egyenes összekötő 92"/>
                  <p:cNvCxnSpPr/>
                  <p:nvPr/>
                </p:nvCxnSpPr>
                <p:spPr>
                  <a:xfrm>
                    <a:off x="2133600" y="685800"/>
                    <a:ext cx="1181100" cy="204470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Egyenes összekötő 110"/>
                  <p:cNvCxnSpPr/>
                  <p:nvPr/>
                </p:nvCxnSpPr>
                <p:spPr>
                  <a:xfrm flipH="1" flipV="1">
                    <a:off x="2133600" y="685800"/>
                    <a:ext cx="1524000" cy="137160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Egyenes összekötő 27"/>
                <p:cNvCxnSpPr/>
                <p:nvPr/>
              </p:nvCxnSpPr>
              <p:spPr>
                <a:xfrm rot="5400000" flipH="1">
                  <a:off x="6494508" y="2178854"/>
                  <a:ext cx="613401" cy="15613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26"/>
                <p:cNvCxnSpPr/>
                <p:nvPr/>
              </p:nvCxnSpPr>
              <p:spPr>
                <a:xfrm rot="5400000" flipH="1">
                  <a:off x="6390270" y="2074617"/>
                  <a:ext cx="1261334" cy="11219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Egyenes összekötő 28"/>
                <p:cNvCxnSpPr/>
                <p:nvPr/>
              </p:nvCxnSpPr>
              <p:spPr>
                <a:xfrm rot="5400000" flipH="1">
                  <a:off x="7085767" y="2770114"/>
                  <a:ext cx="171664" cy="8206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Egyenes összekötő 29"/>
                <p:cNvCxnSpPr/>
                <p:nvPr/>
              </p:nvCxnSpPr>
              <p:spPr>
                <a:xfrm rot="5400000">
                  <a:off x="6401568" y="2950252"/>
                  <a:ext cx="864337" cy="14963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gyenes összekötő 30"/>
                <p:cNvCxnSpPr/>
                <p:nvPr/>
              </p:nvCxnSpPr>
              <p:spPr>
                <a:xfrm rot="5400000" flipH="1" flipV="1">
                  <a:off x="6522390" y="3322010"/>
                  <a:ext cx="1115274" cy="100374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Szabadkézi sokszög 132"/>
                <p:cNvSpPr/>
                <p:nvPr/>
              </p:nvSpPr>
              <p:spPr>
                <a:xfrm rot="5400000">
                  <a:off x="5181601" y="2832101"/>
                  <a:ext cx="2463800" cy="736600"/>
                </a:xfrm>
                <a:custGeom>
                  <a:avLst/>
                  <a:gdLst>
                    <a:gd name="connsiteX0" fmla="*/ 1092200 w 2463800"/>
                    <a:gd name="connsiteY0" fmla="*/ 0 h 736600"/>
                    <a:gd name="connsiteX1" fmla="*/ 2463800 w 2463800"/>
                    <a:gd name="connsiteY1" fmla="*/ 215900 h 736600"/>
                    <a:gd name="connsiteX2" fmla="*/ 2197100 w 2463800"/>
                    <a:gd name="connsiteY2" fmla="*/ 673100 h 736600"/>
                    <a:gd name="connsiteX3" fmla="*/ 685800 w 2463800"/>
                    <a:gd name="connsiteY3" fmla="*/ 736600 h 736600"/>
                    <a:gd name="connsiteX4" fmla="*/ 0 w 2463800"/>
                    <a:gd name="connsiteY4" fmla="*/ 330200 h 736600"/>
                    <a:gd name="connsiteX5" fmla="*/ 1092200 w 2463800"/>
                    <a:gd name="connsiteY5" fmla="*/ 0 h 73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63800" h="736600">
                      <a:moveTo>
                        <a:pt x="1092200" y="0"/>
                      </a:moveTo>
                      <a:lnTo>
                        <a:pt x="2463800" y="215900"/>
                      </a:lnTo>
                      <a:lnTo>
                        <a:pt x="2197100" y="673100"/>
                      </a:lnTo>
                      <a:lnTo>
                        <a:pt x="685800" y="736600"/>
                      </a:lnTo>
                      <a:lnTo>
                        <a:pt x="0" y="330200"/>
                      </a:lnTo>
                      <a:lnTo>
                        <a:pt x="10922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Ellipszis 36"/>
                <p:cNvSpPr/>
                <p:nvPr/>
              </p:nvSpPr>
              <p:spPr>
                <a:xfrm rot="16200000">
                  <a:off x="1460500" y="3241272"/>
                  <a:ext cx="111527" cy="11152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Ellipszis 37"/>
                <p:cNvSpPr/>
                <p:nvPr/>
              </p:nvSpPr>
              <p:spPr>
                <a:xfrm rot="16200000">
                  <a:off x="7495773" y="3200400"/>
                  <a:ext cx="111527" cy="11152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4855072" y="5105400"/>
                <a:ext cx="35269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rhombic icosahedron</a:t>
                </a: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110579" y="5725180"/>
                <a:ext cx="30428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 Bruijn - Bárász</a:t>
                </a: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Egyenes összekötő 79"/>
            <p:cNvCxnSpPr/>
            <p:nvPr/>
          </p:nvCxnSpPr>
          <p:spPr>
            <a:xfrm flipH="1">
              <a:off x="6172200" y="2368551"/>
              <a:ext cx="389761" cy="9921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16200000">
            <a:off x="-545728" y="1479096"/>
            <a:ext cx="5282458" cy="3886200"/>
            <a:chOff x="3014414" y="1143001"/>
            <a:chExt cx="4437076" cy="3264269"/>
          </a:xfrm>
        </p:grpSpPr>
        <p:grpSp>
          <p:nvGrpSpPr>
            <p:cNvPr id="44" name="Group 43"/>
            <p:cNvGrpSpPr/>
            <p:nvPr/>
          </p:nvGrpSpPr>
          <p:grpSpPr>
            <a:xfrm>
              <a:off x="3048000" y="1337926"/>
              <a:ext cx="4285474" cy="2968933"/>
              <a:chOff x="-1054100" y="-584200"/>
              <a:chExt cx="12153900" cy="8420100"/>
            </a:xfrm>
          </p:grpSpPr>
          <p:sp>
            <p:nvSpPr>
              <p:cNvPr id="49" name="Téglalap 45"/>
              <p:cNvSpPr/>
              <p:nvPr/>
            </p:nvSpPr>
            <p:spPr>
              <a:xfrm>
                <a:off x="0" y="-35710"/>
                <a:ext cx="10210800" cy="70461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Romboid 63"/>
              <p:cNvSpPr/>
              <p:nvPr/>
            </p:nvSpPr>
            <p:spPr>
              <a:xfrm rot="5400000" flipH="1" flipV="1">
                <a:off x="4041760" y="28829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Romboid 65"/>
              <p:cNvSpPr>
                <a:spLocks noChangeAspect="1"/>
              </p:cNvSpPr>
              <p:nvPr/>
            </p:nvSpPr>
            <p:spPr>
              <a:xfrm rot="9720000" flipH="1" flipV="1">
                <a:off x="4851195" y="286903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omboid 66"/>
              <p:cNvSpPr>
                <a:spLocks noChangeAspect="1"/>
              </p:cNvSpPr>
              <p:nvPr/>
            </p:nvSpPr>
            <p:spPr>
              <a:xfrm rot="14040000" flipH="1" flipV="1">
                <a:off x="5099021" y="3638968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omboid 67"/>
              <p:cNvSpPr/>
              <p:nvPr/>
            </p:nvSpPr>
            <p:spPr>
              <a:xfrm rot="7560000" flipH="1" flipV="1">
                <a:off x="4457700" y="412234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omboid 64"/>
              <p:cNvSpPr>
                <a:spLocks noChangeAspect="1"/>
              </p:cNvSpPr>
              <p:nvPr/>
            </p:nvSpPr>
            <p:spPr>
              <a:xfrm rot="7560000" flipV="1">
                <a:off x="3797300" y="365244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Romboid 114"/>
              <p:cNvSpPr/>
              <p:nvPr/>
            </p:nvSpPr>
            <p:spPr>
              <a:xfrm rot="14040000" flipH="1">
                <a:off x="4457700" y="13716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Romboid 117"/>
              <p:cNvSpPr>
                <a:spLocks noChangeAspect="1"/>
              </p:cNvSpPr>
              <p:nvPr/>
            </p:nvSpPr>
            <p:spPr>
              <a:xfrm rot="3240000" flipH="1" flipV="1">
                <a:off x="3797300" y="18415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Romboid 120"/>
              <p:cNvSpPr>
                <a:spLocks noChangeAspect="1"/>
              </p:cNvSpPr>
              <p:nvPr/>
            </p:nvSpPr>
            <p:spPr>
              <a:xfrm rot="18360000" flipV="1">
                <a:off x="5118100" y="1841499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Romboid 123"/>
              <p:cNvSpPr>
                <a:spLocks noChangeAspect="1"/>
              </p:cNvSpPr>
              <p:nvPr/>
            </p:nvSpPr>
            <p:spPr>
              <a:xfrm rot="20520000" flipH="1" flipV="1">
                <a:off x="2749726" y="356471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Romboid 126"/>
              <p:cNvSpPr>
                <a:spLocks noChangeAspect="1"/>
              </p:cNvSpPr>
              <p:nvPr/>
            </p:nvSpPr>
            <p:spPr>
              <a:xfrm rot="3240000" flipH="1" flipV="1">
                <a:off x="2501900" y="2794777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Romboid 141"/>
              <p:cNvSpPr/>
              <p:nvPr/>
            </p:nvSpPr>
            <p:spPr>
              <a:xfrm rot="16200000" flipH="1" flipV="1">
                <a:off x="4041761" y="5099468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omboid 139"/>
              <p:cNvSpPr>
                <a:spLocks noChangeAspect="1"/>
              </p:cNvSpPr>
              <p:nvPr/>
            </p:nvSpPr>
            <p:spPr>
              <a:xfrm rot="20520000" flipH="1" flipV="1">
                <a:off x="3232326" y="5113333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omboid 137"/>
              <p:cNvSpPr>
                <a:spLocks noChangeAspect="1"/>
              </p:cNvSpPr>
              <p:nvPr/>
            </p:nvSpPr>
            <p:spPr>
              <a:xfrm rot="3240000" flipH="1" flipV="1">
                <a:off x="2984500" y="43434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Romboid 144"/>
              <p:cNvSpPr/>
              <p:nvPr/>
            </p:nvSpPr>
            <p:spPr>
              <a:xfrm rot="16200000" flipH="1" flipV="1">
                <a:off x="5660835" y="510024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Romboid 147"/>
              <p:cNvSpPr>
                <a:spLocks noChangeAspect="1"/>
              </p:cNvSpPr>
              <p:nvPr/>
            </p:nvSpPr>
            <p:spPr>
              <a:xfrm rot="20520000" flipH="1" flipV="1">
                <a:off x="4851400" y="511411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Romboid 150"/>
              <p:cNvSpPr>
                <a:spLocks noChangeAspect="1"/>
              </p:cNvSpPr>
              <p:nvPr/>
            </p:nvSpPr>
            <p:spPr>
              <a:xfrm rot="18360000" flipV="1">
                <a:off x="5905295" y="43307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Romboid 154"/>
              <p:cNvSpPr/>
              <p:nvPr/>
            </p:nvSpPr>
            <p:spPr>
              <a:xfrm rot="16200000" flipH="1" flipV="1">
                <a:off x="6169040" y="355084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Romboid 157"/>
              <p:cNvSpPr/>
              <p:nvPr/>
            </p:nvSpPr>
            <p:spPr>
              <a:xfrm rot="18360000" flipH="1" flipV="1">
                <a:off x="5753100" y="23114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Romboid 160"/>
              <p:cNvSpPr>
                <a:spLocks noChangeAspect="1"/>
              </p:cNvSpPr>
              <p:nvPr/>
            </p:nvSpPr>
            <p:spPr>
              <a:xfrm rot="18360000" flipV="1">
                <a:off x="6413500" y="27813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Romboid 176"/>
              <p:cNvSpPr/>
              <p:nvPr/>
            </p:nvSpPr>
            <p:spPr>
              <a:xfrm rot="14040000" flipH="1">
                <a:off x="4445000" y="63246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Romboid 179"/>
              <p:cNvSpPr>
                <a:spLocks noChangeAspect="1"/>
              </p:cNvSpPr>
              <p:nvPr/>
            </p:nvSpPr>
            <p:spPr>
              <a:xfrm rot="3240000" flipH="1" flipV="1">
                <a:off x="3797300" y="68072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Romboid 182"/>
              <p:cNvSpPr>
                <a:spLocks noChangeAspect="1"/>
              </p:cNvSpPr>
              <p:nvPr/>
            </p:nvSpPr>
            <p:spPr>
              <a:xfrm rot="18360000" flipV="1">
                <a:off x="5092700" y="67945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Romboid 185"/>
              <p:cNvSpPr>
                <a:spLocks noChangeAspect="1"/>
              </p:cNvSpPr>
              <p:nvPr/>
            </p:nvSpPr>
            <p:spPr>
              <a:xfrm rot="7560000" flipV="1">
                <a:off x="3009900" y="61341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Romboid 188"/>
              <p:cNvSpPr>
                <a:spLocks noChangeAspect="1"/>
              </p:cNvSpPr>
              <p:nvPr/>
            </p:nvSpPr>
            <p:spPr>
              <a:xfrm rot="14040000" flipH="1" flipV="1">
                <a:off x="5886421" y="61341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Romboid 191"/>
              <p:cNvSpPr/>
              <p:nvPr/>
            </p:nvSpPr>
            <p:spPr>
              <a:xfrm rot="7560000" flipH="1" flipV="1">
                <a:off x="2349500" y="56515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Romboid 194"/>
              <p:cNvSpPr/>
              <p:nvPr/>
            </p:nvSpPr>
            <p:spPr>
              <a:xfrm rot="7560000" flipH="1" flipV="1">
                <a:off x="6553200" y="56769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Romboid 212"/>
              <p:cNvSpPr>
                <a:spLocks noChangeAspect="1"/>
              </p:cNvSpPr>
              <p:nvPr/>
            </p:nvSpPr>
            <p:spPr>
              <a:xfrm rot="18360000" flipV="1">
                <a:off x="1714500" y="43434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Romboid 218"/>
              <p:cNvSpPr>
                <a:spLocks noChangeAspect="1"/>
              </p:cNvSpPr>
              <p:nvPr/>
            </p:nvSpPr>
            <p:spPr>
              <a:xfrm rot="11880000" flipH="1">
                <a:off x="1460500" y="511926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Romboid 224"/>
              <p:cNvSpPr/>
              <p:nvPr/>
            </p:nvSpPr>
            <p:spPr>
              <a:xfrm rot="14040000" flipH="1">
                <a:off x="1054100" y="38608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Romboid 227"/>
              <p:cNvSpPr/>
              <p:nvPr/>
            </p:nvSpPr>
            <p:spPr>
              <a:xfrm rot="5400000" flipH="1" flipV="1">
                <a:off x="1460500" y="28956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Romboid 255"/>
              <p:cNvSpPr>
                <a:spLocks noChangeAspect="1"/>
              </p:cNvSpPr>
              <p:nvPr/>
            </p:nvSpPr>
            <p:spPr>
              <a:xfrm rot="7560000" flipV="1">
                <a:off x="1714500" y="212605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Romboid 267"/>
              <p:cNvSpPr/>
              <p:nvPr/>
            </p:nvSpPr>
            <p:spPr>
              <a:xfrm rot="16200000" flipH="1" flipV="1">
                <a:off x="2755900" y="10795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Romboid 273"/>
              <p:cNvSpPr>
                <a:spLocks noChangeAspect="1"/>
              </p:cNvSpPr>
              <p:nvPr/>
            </p:nvSpPr>
            <p:spPr>
              <a:xfrm rot="20520000" flipH="1" flipV="1">
                <a:off x="1943100" y="108066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Romboid 299"/>
              <p:cNvSpPr>
                <a:spLocks noChangeAspect="1"/>
              </p:cNvSpPr>
              <p:nvPr/>
            </p:nvSpPr>
            <p:spPr>
              <a:xfrm rot="3240000" flipH="1" flipV="1">
                <a:off x="7235839" y="432315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Romboid 295"/>
              <p:cNvSpPr/>
              <p:nvPr/>
            </p:nvSpPr>
            <p:spPr>
              <a:xfrm rot="7560000">
                <a:off x="7874000" y="38354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Romboid 293"/>
              <p:cNvSpPr/>
              <p:nvPr/>
            </p:nvSpPr>
            <p:spPr>
              <a:xfrm rot="16200000" flipV="1">
                <a:off x="7454900" y="28448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Romboid 291"/>
              <p:cNvSpPr>
                <a:spLocks noChangeAspect="1"/>
              </p:cNvSpPr>
              <p:nvPr/>
            </p:nvSpPr>
            <p:spPr>
              <a:xfrm rot="14040000" flipH="1" flipV="1">
                <a:off x="7200900" y="207764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Romboid 289"/>
              <p:cNvSpPr/>
              <p:nvPr/>
            </p:nvSpPr>
            <p:spPr>
              <a:xfrm rot="5400000" flipV="1">
                <a:off x="6172200" y="10414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Romboid 285"/>
              <p:cNvSpPr>
                <a:spLocks noChangeAspect="1"/>
              </p:cNvSpPr>
              <p:nvPr/>
            </p:nvSpPr>
            <p:spPr>
              <a:xfrm rot="1080000" flipV="1">
                <a:off x="6985000" y="104256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Romboid 323"/>
              <p:cNvSpPr>
                <a:spLocks noChangeAspect="1"/>
              </p:cNvSpPr>
              <p:nvPr/>
            </p:nvSpPr>
            <p:spPr>
              <a:xfrm rot="18360000" flipV="1">
                <a:off x="3009900" y="3048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Romboid 326"/>
              <p:cNvSpPr>
                <a:spLocks noChangeAspect="1"/>
              </p:cNvSpPr>
              <p:nvPr/>
            </p:nvSpPr>
            <p:spPr>
              <a:xfrm rot="9720000" flipH="1" flipV="1">
                <a:off x="4051300" y="3810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Romboid 329"/>
              <p:cNvSpPr>
                <a:spLocks noChangeAspect="1"/>
              </p:cNvSpPr>
              <p:nvPr/>
            </p:nvSpPr>
            <p:spPr>
              <a:xfrm rot="11880000" flipV="1">
                <a:off x="4864100" y="3810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Romboid 332"/>
              <p:cNvSpPr>
                <a:spLocks noChangeAspect="1"/>
              </p:cNvSpPr>
              <p:nvPr/>
            </p:nvSpPr>
            <p:spPr>
              <a:xfrm rot="3240000" flipH="1" flipV="1">
                <a:off x="5918200" y="2921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Romboid 335"/>
              <p:cNvSpPr/>
              <p:nvPr/>
            </p:nvSpPr>
            <p:spPr>
              <a:xfrm rot="14040000" flipH="1">
                <a:off x="6565900" y="-1905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Romboid 338"/>
              <p:cNvSpPr>
                <a:spLocks noChangeAspect="1"/>
              </p:cNvSpPr>
              <p:nvPr/>
            </p:nvSpPr>
            <p:spPr>
              <a:xfrm rot="18360000" flipV="1">
                <a:off x="7226300" y="279399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Romboid 341"/>
              <p:cNvSpPr/>
              <p:nvPr/>
            </p:nvSpPr>
            <p:spPr>
              <a:xfrm rot="14040000" flipH="1">
                <a:off x="2349500" y="-1651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Romboid 344"/>
              <p:cNvSpPr>
                <a:spLocks noChangeAspect="1"/>
              </p:cNvSpPr>
              <p:nvPr/>
            </p:nvSpPr>
            <p:spPr>
              <a:xfrm rot="3240000" flipH="1" flipV="1">
                <a:off x="1689100" y="3048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Romboid 347"/>
              <p:cNvSpPr>
                <a:spLocks noChangeAspect="1"/>
              </p:cNvSpPr>
              <p:nvPr/>
            </p:nvSpPr>
            <p:spPr>
              <a:xfrm rot="14040000" flipH="1" flipV="1">
                <a:off x="3790921" y="-3937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Romboid 353"/>
              <p:cNvSpPr>
                <a:spLocks noChangeAspect="1"/>
              </p:cNvSpPr>
              <p:nvPr/>
            </p:nvSpPr>
            <p:spPr>
              <a:xfrm rot="7560000" flipV="1">
                <a:off x="5118100" y="-3810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Romboid 362"/>
              <p:cNvSpPr/>
              <p:nvPr/>
            </p:nvSpPr>
            <p:spPr>
              <a:xfrm rot="16200000" flipV="1">
                <a:off x="647700" y="28829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Romboid 365"/>
              <p:cNvSpPr/>
              <p:nvPr/>
            </p:nvSpPr>
            <p:spPr>
              <a:xfrm rot="7560000" flipH="1" flipV="1">
                <a:off x="1054100" y="16510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Romboid 368"/>
              <p:cNvSpPr>
                <a:spLocks noChangeAspect="1"/>
              </p:cNvSpPr>
              <p:nvPr/>
            </p:nvSpPr>
            <p:spPr>
              <a:xfrm rot="7560000" flipV="1">
                <a:off x="406400" y="11684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Romboid 371"/>
              <p:cNvSpPr/>
              <p:nvPr/>
            </p:nvSpPr>
            <p:spPr>
              <a:xfrm rot="5400000" flipH="1" flipV="1">
                <a:off x="635000" y="3810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Romboid 374"/>
              <p:cNvSpPr/>
              <p:nvPr/>
            </p:nvSpPr>
            <p:spPr>
              <a:xfrm rot="5400000" flipH="1" flipV="1">
                <a:off x="-165100" y="28829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Romboid 377"/>
              <p:cNvSpPr>
                <a:spLocks noChangeAspect="1"/>
              </p:cNvSpPr>
              <p:nvPr/>
            </p:nvSpPr>
            <p:spPr>
              <a:xfrm rot="3240000" flipH="1" flipV="1">
                <a:off x="-406400" y="18542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Romboid 383"/>
              <p:cNvSpPr>
                <a:spLocks noChangeAspect="1"/>
              </p:cNvSpPr>
              <p:nvPr/>
            </p:nvSpPr>
            <p:spPr>
              <a:xfrm rot="7560000" flipV="1">
                <a:off x="-419100" y="36576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Romboid 386"/>
              <p:cNvSpPr>
                <a:spLocks noChangeAspect="1"/>
              </p:cNvSpPr>
              <p:nvPr/>
            </p:nvSpPr>
            <p:spPr>
              <a:xfrm rot="3240000" flipH="1" flipV="1">
                <a:off x="393700" y="43434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Romboid 395"/>
              <p:cNvSpPr/>
              <p:nvPr/>
            </p:nvSpPr>
            <p:spPr>
              <a:xfrm rot="5400000" flipH="1" flipV="1">
                <a:off x="8248650" y="28575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Romboid 398"/>
              <p:cNvSpPr/>
              <p:nvPr/>
            </p:nvSpPr>
            <p:spPr>
              <a:xfrm rot="14040000" flipV="1">
                <a:off x="7854950" y="16256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Romboid 401"/>
              <p:cNvSpPr>
                <a:spLocks noChangeAspect="1"/>
              </p:cNvSpPr>
              <p:nvPr/>
            </p:nvSpPr>
            <p:spPr>
              <a:xfrm rot="14040000" flipH="1" flipV="1">
                <a:off x="8502650" y="11430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Romboid 404"/>
              <p:cNvSpPr/>
              <p:nvPr/>
            </p:nvSpPr>
            <p:spPr>
              <a:xfrm rot="16200000" flipV="1">
                <a:off x="8274050" y="3556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Romboid 407"/>
              <p:cNvSpPr/>
              <p:nvPr/>
            </p:nvSpPr>
            <p:spPr>
              <a:xfrm rot="16200000" flipV="1">
                <a:off x="9061450" y="28575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Romboid 410"/>
              <p:cNvSpPr>
                <a:spLocks noChangeAspect="1"/>
              </p:cNvSpPr>
              <p:nvPr/>
            </p:nvSpPr>
            <p:spPr>
              <a:xfrm rot="14040000" flipH="1" flipV="1">
                <a:off x="9315450" y="36322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Romboid 413"/>
              <p:cNvSpPr>
                <a:spLocks noChangeAspect="1"/>
              </p:cNvSpPr>
              <p:nvPr/>
            </p:nvSpPr>
            <p:spPr>
              <a:xfrm rot="18360000" flipV="1">
                <a:off x="8528050" y="43180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Romboid 420"/>
              <p:cNvSpPr>
                <a:spLocks noChangeAspect="1"/>
              </p:cNvSpPr>
              <p:nvPr/>
            </p:nvSpPr>
            <p:spPr>
              <a:xfrm rot="20520000" flipH="1" flipV="1">
                <a:off x="647700" y="510656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Romboid 423"/>
              <p:cNvSpPr/>
              <p:nvPr/>
            </p:nvSpPr>
            <p:spPr>
              <a:xfrm rot="16200000" flipH="1" flipV="1">
                <a:off x="8280400" y="50800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Romboid 426"/>
              <p:cNvSpPr>
                <a:spLocks noChangeAspect="1"/>
              </p:cNvSpPr>
              <p:nvPr/>
            </p:nvSpPr>
            <p:spPr>
              <a:xfrm rot="14040000" flipH="1" flipV="1">
                <a:off x="8515321" y="61214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Romboid 429"/>
              <p:cNvSpPr/>
              <p:nvPr/>
            </p:nvSpPr>
            <p:spPr>
              <a:xfrm rot="7560000" flipH="1" flipV="1">
                <a:off x="7874000" y="6604777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Romboid 432"/>
              <p:cNvSpPr>
                <a:spLocks noChangeAspect="1"/>
              </p:cNvSpPr>
              <p:nvPr/>
            </p:nvSpPr>
            <p:spPr>
              <a:xfrm rot="7560000" flipV="1">
                <a:off x="7213600" y="6134877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Romboid 435"/>
              <p:cNvSpPr>
                <a:spLocks noChangeAspect="1"/>
              </p:cNvSpPr>
              <p:nvPr/>
            </p:nvSpPr>
            <p:spPr>
              <a:xfrm rot="14040000" flipH="1" flipV="1">
                <a:off x="1695421" y="61468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Romboid 438"/>
              <p:cNvSpPr/>
              <p:nvPr/>
            </p:nvSpPr>
            <p:spPr>
              <a:xfrm rot="7560000" flipH="1" flipV="1">
                <a:off x="1054100" y="6630177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Romboid 441"/>
              <p:cNvSpPr>
                <a:spLocks noChangeAspect="1"/>
              </p:cNvSpPr>
              <p:nvPr/>
            </p:nvSpPr>
            <p:spPr>
              <a:xfrm rot="7560000" flipV="1">
                <a:off x="393700" y="6160277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Romboid 444"/>
              <p:cNvSpPr>
                <a:spLocks noChangeAspect="1"/>
              </p:cNvSpPr>
              <p:nvPr/>
            </p:nvSpPr>
            <p:spPr>
              <a:xfrm rot="18360000" flipV="1">
                <a:off x="9296400" y="18288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Romboid 447"/>
              <p:cNvSpPr/>
              <p:nvPr/>
            </p:nvSpPr>
            <p:spPr>
              <a:xfrm rot="5400000" flipH="1" flipV="1">
                <a:off x="-657240" y="44196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Romboid 450"/>
              <p:cNvSpPr/>
              <p:nvPr/>
            </p:nvSpPr>
            <p:spPr>
              <a:xfrm rot="7560000" flipH="1" flipV="1">
                <a:off x="-241300" y="565904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Romboid 453"/>
              <p:cNvSpPr>
                <a:spLocks noChangeAspect="1"/>
              </p:cNvSpPr>
              <p:nvPr/>
            </p:nvSpPr>
            <p:spPr>
              <a:xfrm rot="7560000" flipV="1">
                <a:off x="-901700" y="518914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Romboid 464"/>
              <p:cNvSpPr/>
              <p:nvPr/>
            </p:nvSpPr>
            <p:spPr>
              <a:xfrm rot="16200000" flipV="1">
                <a:off x="9585340" y="44069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Romboid 462"/>
              <p:cNvSpPr/>
              <p:nvPr/>
            </p:nvSpPr>
            <p:spPr>
              <a:xfrm rot="14040000" flipV="1">
                <a:off x="9169400" y="564634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Romboid 460"/>
              <p:cNvSpPr>
                <a:spLocks noChangeAspect="1"/>
              </p:cNvSpPr>
              <p:nvPr/>
            </p:nvSpPr>
            <p:spPr>
              <a:xfrm rot="14040000" flipH="1" flipV="1">
                <a:off x="9829800" y="517644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Romboid 467"/>
              <p:cNvSpPr>
                <a:spLocks noChangeAspect="1"/>
              </p:cNvSpPr>
              <p:nvPr/>
            </p:nvSpPr>
            <p:spPr>
              <a:xfrm rot="20520000" flipH="1" flipV="1">
                <a:off x="-647700" y="108066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Romboid 476"/>
              <p:cNvSpPr>
                <a:spLocks noChangeAspect="1"/>
              </p:cNvSpPr>
              <p:nvPr/>
            </p:nvSpPr>
            <p:spPr>
              <a:xfrm rot="7560000" flipV="1">
                <a:off x="876505" y="-37345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Romboid 492"/>
              <p:cNvSpPr>
                <a:spLocks noChangeAspect="1"/>
              </p:cNvSpPr>
              <p:nvPr/>
            </p:nvSpPr>
            <p:spPr>
              <a:xfrm rot="14040000" flipH="1" flipV="1">
                <a:off x="-409590" y="-3937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Romboid 495"/>
              <p:cNvSpPr/>
              <p:nvPr/>
            </p:nvSpPr>
            <p:spPr>
              <a:xfrm rot="7560000" flipH="1" flipV="1">
                <a:off x="-1050911" y="89677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Romboid 498"/>
              <p:cNvSpPr>
                <a:spLocks noChangeAspect="1"/>
              </p:cNvSpPr>
              <p:nvPr/>
            </p:nvSpPr>
            <p:spPr>
              <a:xfrm rot="7560000" flipV="1">
                <a:off x="9334500" y="-4318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omboid 501"/>
              <p:cNvSpPr/>
              <p:nvPr/>
            </p:nvSpPr>
            <p:spPr>
              <a:xfrm rot="14040000" flipV="1">
                <a:off x="9975821" y="51577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omboid 505"/>
              <p:cNvSpPr>
                <a:spLocks noChangeAspect="1"/>
              </p:cNvSpPr>
              <p:nvPr/>
            </p:nvSpPr>
            <p:spPr>
              <a:xfrm rot="1080000" flipV="1">
                <a:off x="9563100" y="105526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Romboid 511"/>
              <p:cNvSpPr>
                <a:spLocks noChangeAspect="1"/>
              </p:cNvSpPr>
              <p:nvPr/>
            </p:nvSpPr>
            <p:spPr>
              <a:xfrm rot="14040000" flipH="1" flipV="1">
                <a:off x="8026400" y="-42425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Romboid 517"/>
              <p:cNvSpPr/>
              <p:nvPr/>
            </p:nvSpPr>
            <p:spPr>
              <a:xfrm rot="16200000" flipV="1">
                <a:off x="7467600" y="50927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38" name="Egyenes összekötő 519"/>
              <p:cNvCxnSpPr/>
              <p:nvPr/>
            </p:nvCxnSpPr>
            <p:spPr>
              <a:xfrm flipV="1">
                <a:off x="2908300" y="2057400"/>
                <a:ext cx="762000" cy="2540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Egyenes összekötő 521"/>
              <p:cNvCxnSpPr/>
              <p:nvPr/>
            </p:nvCxnSpPr>
            <p:spPr>
              <a:xfrm flipV="1">
                <a:off x="8432800" y="2463800"/>
                <a:ext cx="762000" cy="2540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gyenes összekötő 522"/>
              <p:cNvCxnSpPr/>
              <p:nvPr/>
            </p:nvCxnSpPr>
            <p:spPr>
              <a:xfrm flipV="1">
                <a:off x="4203700" y="6083300"/>
                <a:ext cx="762000" cy="2540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gyenes összekötő 523"/>
              <p:cNvCxnSpPr/>
              <p:nvPr/>
            </p:nvCxnSpPr>
            <p:spPr>
              <a:xfrm flipH="1" flipV="1">
                <a:off x="6350000" y="2044700"/>
                <a:ext cx="762000" cy="2540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Egyenes összekötő 524"/>
              <p:cNvCxnSpPr/>
              <p:nvPr/>
            </p:nvCxnSpPr>
            <p:spPr>
              <a:xfrm flipH="1" flipV="1">
                <a:off x="5029200" y="6070600"/>
                <a:ext cx="762000" cy="2540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Romboid 525"/>
              <p:cNvSpPr>
                <a:spLocks noChangeAspect="1"/>
              </p:cNvSpPr>
              <p:nvPr/>
            </p:nvSpPr>
            <p:spPr>
              <a:xfrm rot="20520000" flipH="1" flipV="1">
                <a:off x="-651065" y="6921111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Romboid 526"/>
              <p:cNvSpPr/>
              <p:nvPr/>
            </p:nvSpPr>
            <p:spPr>
              <a:xfrm rot="16200000" flipH="1" flipV="1">
                <a:off x="9575800" y="6870700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Romboid 527"/>
              <p:cNvSpPr/>
              <p:nvPr/>
            </p:nvSpPr>
            <p:spPr>
              <a:xfrm rot="7560000" flipH="1" flipV="1">
                <a:off x="9966340" y="2291153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46" name="Egyenes összekötő 529"/>
              <p:cNvCxnSpPr/>
              <p:nvPr/>
            </p:nvCxnSpPr>
            <p:spPr>
              <a:xfrm>
                <a:off x="2908300" y="4559300"/>
                <a:ext cx="0" cy="8382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Egyenes összekötő 530"/>
              <p:cNvCxnSpPr/>
              <p:nvPr/>
            </p:nvCxnSpPr>
            <p:spPr>
              <a:xfrm>
                <a:off x="7137400" y="4559300"/>
                <a:ext cx="0" cy="8382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Egyenes összekötő 531"/>
              <p:cNvCxnSpPr/>
              <p:nvPr/>
            </p:nvCxnSpPr>
            <p:spPr>
              <a:xfrm>
                <a:off x="762000" y="2463800"/>
                <a:ext cx="838200" cy="2794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Egyenes összekötő 533"/>
              <p:cNvCxnSpPr/>
              <p:nvPr/>
            </p:nvCxnSpPr>
            <p:spPr>
              <a:xfrm flipH="1">
                <a:off x="3733800" y="1358900"/>
                <a:ext cx="469900" cy="6731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Egyenes összekötő 536"/>
              <p:cNvCxnSpPr/>
              <p:nvPr/>
            </p:nvCxnSpPr>
            <p:spPr>
              <a:xfrm flipH="1">
                <a:off x="7150100" y="3810000"/>
                <a:ext cx="469900" cy="6731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Egyenes összekötő 537"/>
              <p:cNvCxnSpPr/>
              <p:nvPr/>
            </p:nvCxnSpPr>
            <p:spPr>
              <a:xfrm>
                <a:off x="2425700" y="3873500"/>
                <a:ext cx="469900" cy="6731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Egyenes összekötő 538"/>
              <p:cNvCxnSpPr/>
              <p:nvPr/>
            </p:nvCxnSpPr>
            <p:spPr>
              <a:xfrm>
                <a:off x="5829300" y="1333500"/>
                <a:ext cx="469900" cy="6731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Egyenes összekötő 539"/>
              <p:cNvCxnSpPr/>
              <p:nvPr/>
            </p:nvCxnSpPr>
            <p:spPr>
              <a:xfrm>
                <a:off x="9258300" y="241300"/>
                <a:ext cx="469900" cy="6731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Egyenes összekötő 540"/>
              <p:cNvCxnSpPr/>
              <p:nvPr/>
            </p:nvCxnSpPr>
            <p:spPr>
              <a:xfrm flipH="1">
                <a:off x="304800" y="279400"/>
                <a:ext cx="469900" cy="6731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omboid 542"/>
              <p:cNvSpPr/>
              <p:nvPr/>
            </p:nvSpPr>
            <p:spPr>
              <a:xfrm rot="14040000" flipH="1">
                <a:off x="3146439" y="2318945"/>
                <a:ext cx="1117600" cy="812800"/>
              </a:xfrm>
              <a:prstGeom prst="parallelogram">
                <a:avLst>
                  <a:gd name="adj" fmla="val 325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Ellipszis 543"/>
              <p:cNvSpPr/>
              <p:nvPr/>
            </p:nvSpPr>
            <p:spPr>
              <a:xfrm>
                <a:off x="-584200" y="4191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Ellipszis 544"/>
              <p:cNvSpPr/>
              <p:nvPr/>
            </p:nvSpPr>
            <p:spPr>
              <a:xfrm>
                <a:off x="228600" y="4457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Ellipszis 545"/>
              <p:cNvSpPr/>
              <p:nvPr/>
            </p:nvSpPr>
            <p:spPr>
              <a:xfrm>
                <a:off x="-584200" y="5029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Ellipszis 546"/>
              <p:cNvSpPr/>
              <p:nvPr/>
            </p:nvSpPr>
            <p:spPr>
              <a:xfrm>
                <a:off x="228600" y="5295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Ellipszis 547"/>
              <p:cNvSpPr/>
              <p:nvPr/>
            </p:nvSpPr>
            <p:spPr>
              <a:xfrm>
                <a:off x="-1143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Ellipszis 548"/>
              <p:cNvSpPr/>
              <p:nvPr/>
            </p:nvSpPr>
            <p:spPr>
              <a:xfrm>
                <a:off x="698500" y="3771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Ellipszis 549"/>
              <p:cNvSpPr/>
              <p:nvPr/>
            </p:nvSpPr>
            <p:spPr>
              <a:xfrm>
                <a:off x="5715000" y="4876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Ellipszis 550"/>
              <p:cNvSpPr/>
              <p:nvPr/>
            </p:nvSpPr>
            <p:spPr>
              <a:xfrm>
                <a:off x="6527800" y="51435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Ellipszis 551"/>
              <p:cNvSpPr/>
              <p:nvPr/>
            </p:nvSpPr>
            <p:spPr>
              <a:xfrm>
                <a:off x="57150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Ellipszis 552"/>
              <p:cNvSpPr/>
              <p:nvPr/>
            </p:nvSpPr>
            <p:spPr>
              <a:xfrm>
                <a:off x="6527800" y="5981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Ellipszis 553"/>
              <p:cNvSpPr/>
              <p:nvPr/>
            </p:nvSpPr>
            <p:spPr>
              <a:xfrm>
                <a:off x="6184900" y="4191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Ellipszis 554"/>
              <p:cNvSpPr/>
              <p:nvPr/>
            </p:nvSpPr>
            <p:spPr>
              <a:xfrm>
                <a:off x="6997700" y="4457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Ellipszis 555"/>
              <p:cNvSpPr/>
              <p:nvPr/>
            </p:nvSpPr>
            <p:spPr>
              <a:xfrm>
                <a:off x="8356237" y="486264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Ellipszis 556"/>
              <p:cNvSpPr/>
              <p:nvPr/>
            </p:nvSpPr>
            <p:spPr>
              <a:xfrm>
                <a:off x="9182100" y="5181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Ellipszis 557"/>
              <p:cNvSpPr/>
              <p:nvPr/>
            </p:nvSpPr>
            <p:spPr>
              <a:xfrm>
                <a:off x="8369300" y="5753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Ellipszis 558"/>
              <p:cNvSpPr/>
              <p:nvPr/>
            </p:nvSpPr>
            <p:spPr>
              <a:xfrm>
                <a:off x="9169400" y="5981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Ellipszis 559"/>
              <p:cNvSpPr/>
              <p:nvPr/>
            </p:nvSpPr>
            <p:spPr>
              <a:xfrm>
                <a:off x="8852263" y="417684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Ellipszis 560"/>
              <p:cNvSpPr/>
              <p:nvPr/>
            </p:nvSpPr>
            <p:spPr>
              <a:xfrm>
                <a:off x="9652000" y="445661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Ellipszis 561"/>
              <p:cNvSpPr/>
              <p:nvPr/>
            </p:nvSpPr>
            <p:spPr>
              <a:xfrm>
                <a:off x="1524000" y="4914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Ellipszis 562"/>
              <p:cNvSpPr/>
              <p:nvPr/>
            </p:nvSpPr>
            <p:spPr>
              <a:xfrm>
                <a:off x="2336800" y="5181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Ellipszis 563"/>
              <p:cNvSpPr/>
              <p:nvPr/>
            </p:nvSpPr>
            <p:spPr>
              <a:xfrm>
                <a:off x="1524000" y="5753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Ellipszis 564"/>
              <p:cNvSpPr/>
              <p:nvPr/>
            </p:nvSpPr>
            <p:spPr>
              <a:xfrm>
                <a:off x="2336800" y="6019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Ellipszis 565"/>
              <p:cNvSpPr/>
              <p:nvPr/>
            </p:nvSpPr>
            <p:spPr>
              <a:xfrm>
                <a:off x="1993900" y="4229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Ellipszis 566"/>
              <p:cNvSpPr/>
              <p:nvPr/>
            </p:nvSpPr>
            <p:spPr>
              <a:xfrm>
                <a:off x="2832826" y="445661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Ellipszis 567"/>
              <p:cNvSpPr/>
              <p:nvPr/>
            </p:nvSpPr>
            <p:spPr>
              <a:xfrm>
                <a:off x="7061200" y="81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Ellipszis 568"/>
              <p:cNvSpPr/>
              <p:nvPr/>
            </p:nvSpPr>
            <p:spPr>
              <a:xfrm>
                <a:off x="7874000" y="10795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Ellipszis 569"/>
              <p:cNvSpPr/>
              <p:nvPr/>
            </p:nvSpPr>
            <p:spPr>
              <a:xfrm>
                <a:off x="7061200" y="1651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Ellipszis 570"/>
              <p:cNvSpPr/>
              <p:nvPr/>
            </p:nvSpPr>
            <p:spPr>
              <a:xfrm>
                <a:off x="7860937" y="1917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Ellipszis 571"/>
              <p:cNvSpPr/>
              <p:nvPr/>
            </p:nvSpPr>
            <p:spPr>
              <a:xfrm>
                <a:off x="7531100" y="127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Ellipszis 572"/>
              <p:cNvSpPr/>
              <p:nvPr/>
            </p:nvSpPr>
            <p:spPr>
              <a:xfrm>
                <a:off x="8343900" y="393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Ellipszis 573"/>
              <p:cNvSpPr/>
              <p:nvPr/>
            </p:nvSpPr>
            <p:spPr>
              <a:xfrm>
                <a:off x="2832100" y="838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Ellipszis 574"/>
              <p:cNvSpPr/>
              <p:nvPr/>
            </p:nvSpPr>
            <p:spPr>
              <a:xfrm>
                <a:off x="3644900" y="1104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Ellipszis 575"/>
              <p:cNvSpPr/>
              <p:nvPr/>
            </p:nvSpPr>
            <p:spPr>
              <a:xfrm>
                <a:off x="2832100" y="1676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Ellipszis 576"/>
              <p:cNvSpPr/>
              <p:nvPr/>
            </p:nvSpPr>
            <p:spPr>
              <a:xfrm>
                <a:off x="3644900" y="1943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Ellipszis 577"/>
              <p:cNvSpPr/>
              <p:nvPr/>
            </p:nvSpPr>
            <p:spPr>
              <a:xfrm>
                <a:off x="3302000" y="152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Ellipszis 578"/>
              <p:cNvSpPr/>
              <p:nvPr/>
            </p:nvSpPr>
            <p:spPr>
              <a:xfrm>
                <a:off x="4114800" y="419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Ellipszis 584"/>
              <p:cNvSpPr/>
              <p:nvPr/>
            </p:nvSpPr>
            <p:spPr>
              <a:xfrm>
                <a:off x="4114800" y="4876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Ellipszis 585"/>
              <p:cNvSpPr/>
              <p:nvPr/>
            </p:nvSpPr>
            <p:spPr>
              <a:xfrm>
                <a:off x="4927600" y="51435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Ellipszis 586"/>
              <p:cNvSpPr/>
              <p:nvPr/>
            </p:nvSpPr>
            <p:spPr>
              <a:xfrm>
                <a:off x="41148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Ellipszis 587"/>
              <p:cNvSpPr/>
              <p:nvPr/>
            </p:nvSpPr>
            <p:spPr>
              <a:xfrm>
                <a:off x="4927600" y="5981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Ellipszis 588"/>
              <p:cNvSpPr/>
              <p:nvPr/>
            </p:nvSpPr>
            <p:spPr>
              <a:xfrm>
                <a:off x="8318863" y="265466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Ellipszis 589"/>
              <p:cNvSpPr/>
              <p:nvPr/>
            </p:nvSpPr>
            <p:spPr>
              <a:xfrm>
                <a:off x="9118600" y="29083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Ellipszis 590"/>
              <p:cNvSpPr/>
              <p:nvPr/>
            </p:nvSpPr>
            <p:spPr>
              <a:xfrm>
                <a:off x="8318863" y="349286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Ellipszis 591"/>
              <p:cNvSpPr/>
              <p:nvPr/>
            </p:nvSpPr>
            <p:spPr>
              <a:xfrm>
                <a:off x="9118600" y="37465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Ellipszis 592"/>
              <p:cNvSpPr/>
              <p:nvPr/>
            </p:nvSpPr>
            <p:spPr>
              <a:xfrm>
                <a:off x="9956074" y="263869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Ellipszis 593"/>
              <p:cNvSpPr/>
              <p:nvPr/>
            </p:nvSpPr>
            <p:spPr>
              <a:xfrm>
                <a:off x="9931400" y="3530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Ellipszis 600"/>
              <p:cNvSpPr/>
              <p:nvPr/>
            </p:nvSpPr>
            <p:spPr>
              <a:xfrm>
                <a:off x="-76200" y="2641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Ellipszis 601"/>
              <p:cNvSpPr/>
              <p:nvPr/>
            </p:nvSpPr>
            <p:spPr>
              <a:xfrm>
                <a:off x="736600" y="29083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Ellipszis 602"/>
              <p:cNvSpPr/>
              <p:nvPr/>
            </p:nvSpPr>
            <p:spPr>
              <a:xfrm>
                <a:off x="1524000" y="2667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Ellipszis 603"/>
              <p:cNvSpPr/>
              <p:nvPr/>
            </p:nvSpPr>
            <p:spPr>
              <a:xfrm>
                <a:off x="2336800" y="2933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Ellipszis 604"/>
              <p:cNvSpPr/>
              <p:nvPr/>
            </p:nvSpPr>
            <p:spPr>
              <a:xfrm>
                <a:off x="3631111" y="420406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Ellipszis 605"/>
              <p:cNvSpPr/>
              <p:nvPr/>
            </p:nvSpPr>
            <p:spPr>
              <a:xfrm>
                <a:off x="4483100" y="4457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Ellipszis 606"/>
              <p:cNvSpPr/>
              <p:nvPr/>
            </p:nvSpPr>
            <p:spPr>
              <a:xfrm>
                <a:off x="41402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Ellipszis 607"/>
              <p:cNvSpPr/>
              <p:nvPr/>
            </p:nvSpPr>
            <p:spPr>
              <a:xfrm>
                <a:off x="4953000" y="3771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Ellipszis 608"/>
              <p:cNvSpPr/>
              <p:nvPr/>
            </p:nvSpPr>
            <p:spPr>
              <a:xfrm>
                <a:off x="4140200" y="2667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Ellipszis 609"/>
              <p:cNvSpPr/>
              <p:nvPr/>
            </p:nvSpPr>
            <p:spPr>
              <a:xfrm>
                <a:off x="4953000" y="2933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Ellipszis 610"/>
              <p:cNvSpPr/>
              <p:nvPr/>
            </p:nvSpPr>
            <p:spPr>
              <a:xfrm>
                <a:off x="-1054100" y="5727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Ellipszis 611"/>
              <p:cNvSpPr/>
              <p:nvPr/>
            </p:nvSpPr>
            <p:spPr>
              <a:xfrm>
                <a:off x="-241300" y="599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Ellipszis 612"/>
              <p:cNvSpPr/>
              <p:nvPr/>
            </p:nvSpPr>
            <p:spPr>
              <a:xfrm>
                <a:off x="736600" y="6019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Ellipszis 613"/>
              <p:cNvSpPr/>
              <p:nvPr/>
            </p:nvSpPr>
            <p:spPr>
              <a:xfrm>
                <a:off x="1549400" y="62865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Ellipszis 614"/>
              <p:cNvSpPr/>
              <p:nvPr/>
            </p:nvSpPr>
            <p:spPr>
              <a:xfrm>
                <a:off x="254000" y="6692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Ellipszis 615"/>
              <p:cNvSpPr/>
              <p:nvPr/>
            </p:nvSpPr>
            <p:spPr>
              <a:xfrm>
                <a:off x="1066800" y="6959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Ellipszis 616"/>
              <p:cNvSpPr/>
              <p:nvPr/>
            </p:nvSpPr>
            <p:spPr>
              <a:xfrm>
                <a:off x="279400" y="1727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Ellipszis 617"/>
              <p:cNvSpPr/>
              <p:nvPr/>
            </p:nvSpPr>
            <p:spPr>
              <a:xfrm>
                <a:off x="1092200" y="1993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Ellipszis 618"/>
              <p:cNvSpPr/>
              <p:nvPr/>
            </p:nvSpPr>
            <p:spPr>
              <a:xfrm>
                <a:off x="711200" y="1028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Ellipszis 619"/>
              <p:cNvSpPr/>
              <p:nvPr/>
            </p:nvSpPr>
            <p:spPr>
              <a:xfrm>
                <a:off x="1524000" y="1295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Ellipszis 620"/>
              <p:cNvSpPr/>
              <p:nvPr/>
            </p:nvSpPr>
            <p:spPr>
              <a:xfrm>
                <a:off x="723900" y="177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Ellipszis 621"/>
              <p:cNvSpPr/>
              <p:nvPr/>
            </p:nvSpPr>
            <p:spPr>
              <a:xfrm>
                <a:off x="1536700" y="4445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Ellipszis 622"/>
              <p:cNvSpPr/>
              <p:nvPr/>
            </p:nvSpPr>
            <p:spPr>
              <a:xfrm>
                <a:off x="15367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Ellipszis 623"/>
              <p:cNvSpPr/>
              <p:nvPr/>
            </p:nvSpPr>
            <p:spPr>
              <a:xfrm>
                <a:off x="2349500" y="3771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Ellipszis 624"/>
              <p:cNvSpPr/>
              <p:nvPr/>
            </p:nvSpPr>
            <p:spPr>
              <a:xfrm>
                <a:off x="2019300" y="1981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Ellipszis 625"/>
              <p:cNvSpPr/>
              <p:nvPr/>
            </p:nvSpPr>
            <p:spPr>
              <a:xfrm>
                <a:off x="2832100" y="2247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Ellipszis 626"/>
              <p:cNvSpPr/>
              <p:nvPr/>
            </p:nvSpPr>
            <p:spPr>
              <a:xfrm>
                <a:off x="4953000" y="2387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Ellipszis 627"/>
              <p:cNvSpPr/>
              <p:nvPr/>
            </p:nvSpPr>
            <p:spPr>
              <a:xfrm>
                <a:off x="5765800" y="26543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Ellipszis 628"/>
              <p:cNvSpPr/>
              <p:nvPr/>
            </p:nvSpPr>
            <p:spPr>
              <a:xfrm>
                <a:off x="5422900" y="1689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Ellipszis 629"/>
              <p:cNvSpPr/>
              <p:nvPr/>
            </p:nvSpPr>
            <p:spPr>
              <a:xfrm>
                <a:off x="6235700" y="1955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Ellipszis 630"/>
              <p:cNvSpPr/>
              <p:nvPr/>
            </p:nvSpPr>
            <p:spPr>
              <a:xfrm>
                <a:off x="4953000" y="1028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Ellipszis 631"/>
              <p:cNvSpPr/>
              <p:nvPr/>
            </p:nvSpPr>
            <p:spPr>
              <a:xfrm>
                <a:off x="5765800" y="1295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Ellipszis 632"/>
              <p:cNvSpPr/>
              <p:nvPr/>
            </p:nvSpPr>
            <p:spPr>
              <a:xfrm>
                <a:off x="4953000" y="152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5" name="Ellipszis 633"/>
              <p:cNvSpPr/>
              <p:nvPr/>
            </p:nvSpPr>
            <p:spPr>
              <a:xfrm>
                <a:off x="5765800" y="419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6" name="Ellipszis 637"/>
              <p:cNvSpPr/>
              <p:nvPr/>
            </p:nvSpPr>
            <p:spPr>
              <a:xfrm>
                <a:off x="10439400" y="-292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7" name="Ellipszis 638"/>
              <p:cNvSpPr/>
              <p:nvPr/>
            </p:nvSpPr>
            <p:spPr>
              <a:xfrm>
                <a:off x="9207500" y="139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8" name="Ellipszis 639"/>
              <p:cNvSpPr/>
              <p:nvPr/>
            </p:nvSpPr>
            <p:spPr>
              <a:xfrm>
                <a:off x="10020300" y="406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9" name="Ellipszis 640"/>
              <p:cNvSpPr/>
              <p:nvPr/>
            </p:nvSpPr>
            <p:spPr>
              <a:xfrm>
                <a:off x="9664700" y="8763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0" name="Ellipszis 641"/>
              <p:cNvSpPr/>
              <p:nvPr/>
            </p:nvSpPr>
            <p:spPr>
              <a:xfrm>
                <a:off x="10477500" y="1143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" name="Ellipszis 642"/>
              <p:cNvSpPr/>
              <p:nvPr/>
            </p:nvSpPr>
            <p:spPr>
              <a:xfrm>
                <a:off x="9639300" y="1701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2" name="Ellipszis 643"/>
              <p:cNvSpPr/>
              <p:nvPr/>
            </p:nvSpPr>
            <p:spPr>
              <a:xfrm>
                <a:off x="10452100" y="19685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3" name="Ellipszis 644"/>
              <p:cNvSpPr/>
              <p:nvPr/>
            </p:nvSpPr>
            <p:spPr>
              <a:xfrm>
                <a:off x="9144000" y="24003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4" name="Ellipszis 646"/>
              <p:cNvSpPr/>
              <p:nvPr/>
            </p:nvSpPr>
            <p:spPr>
              <a:xfrm>
                <a:off x="6248400" y="3302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5" name="Ellipszis 647"/>
              <p:cNvSpPr/>
              <p:nvPr/>
            </p:nvSpPr>
            <p:spPr>
              <a:xfrm>
                <a:off x="7061200" y="3568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6" name="Ellipszis 648"/>
              <p:cNvSpPr/>
              <p:nvPr/>
            </p:nvSpPr>
            <p:spPr>
              <a:xfrm>
                <a:off x="6731000" y="2628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7" name="Ellipszis 649"/>
              <p:cNvSpPr/>
              <p:nvPr/>
            </p:nvSpPr>
            <p:spPr>
              <a:xfrm>
                <a:off x="7543800" y="2895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8" name="Ellipszis 650"/>
              <p:cNvSpPr/>
              <p:nvPr/>
            </p:nvSpPr>
            <p:spPr>
              <a:xfrm>
                <a:off x="7061200" y="2209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9" name="Ellipszis 652"/>
              <p:cNvSpPr/>
              <p:nvPr/>
            </p:nvSpPr>
            <p:spPr>
              <a:xfrm>
                <a:off x="7543800" y="5981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0" name="Ellipszis 653"/>
              <p:cNvSpPr/>
              <p:nvPr/>
            </p:nvSpPr>
            <p:spPr>
              <a:xfrm>
                <a:off x="8356600" y="6248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1" name="Ellipszis 654"/>
              <p:cNvSpPr/>
              <p:nvPr/>
            </p:nvSpPr>
            <p:spPr>
              <a:xfrm>
                <a:off x="7023100" y="6642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2" name="Ellipszis 655"/>
              <p:cNvSpPr/>
              <p:nvPr/>
            </p:nvSpPr>
            <p:spPr>
              <a:xfrm>
                <a:off x="7835900" y="690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3" name="Ellipszis 656"/>
              <p:cNvSpPr/>
              <p:nvPr/>
            </p:nvSpPr>
            <p:spPr>
              <a:xfrm>
                <a:off x="3302000" y="599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4" name="Ellipszis 657"/>
              <p:cNvSpPr/>
              <p:nvPr/>
            </p:nvSpPr>
            <p:spPr>
              <a:xfrm>
                <a:off x="4114800" y="6261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5" name="Ellipszis 658"/>
              <p:cNvSpPr/>
              <p:nvPr/>
            </p:nvSpPr>
            <p:spPr>
              <a:xfrm>
                <a:off x="2845526" y="6668589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6" name="Ellipszis 659"/>
              <p:cNvSpPr/>
              <p:nvPr/>
            </p:nvSpPr>
            <p:spPr>
              <a:xfrm>
                <a:off x="3632200" y="6896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Ellipszis 660"/>
              <p:cNvSpPr/>
              <p:nvPr/>
            </p:nvSpPr>
            <p:spPr>
              <a:xfrm>
                <a:off x="4927600" y="7327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Ellipszis 661"/>
              <p:cNvSpPr/>
              <p:nvPr/>
            </p:nvSpPr>
            <p:spPr>
              <a:xfrm>
                <a:off x="5740400" y="759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9" name="Ellipszis 662"/>
              <p:cNvSpPr/>
              <p:nvPr/>
            </p:nvSpPr>
            <p:spPr>
              <a:xfrm>
                <a:off x="9626600" y="66421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0" name="Ellipszis 663"/>
              <p:cNvSpPr/>
              <p:nvPr/>
            </p:nvSpPr>
            <p:spPr>
              <a:xfrm>
                <a:off x="8813800" y="690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1" name="Ellipszis 664"/>
              <p:cNvSpPr/>
              <p:nvPr/>
            </p:nvSpPr>
            <p:spPr>
              <a:xfrm>
                <a:off x="10947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2" name="Ellipszis 665"/>
              <p:cNvSpPr/>
              <p:nvPr/>
            </p:nvSpPr>
            <p:spPr>
              <a:xfrm>
                <a:off x="10134600" y="59817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" name="Ellipszis 666"/>
              <p:cNvSpPr/>
              <p:nvPr/>
            </p:nvSpPr>
            <p:spPr>
              <a:xfrm>
                <a:off x="10490200" y="5029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4" name="Ellipszis 667"/>
              <p:cNvSpPr/>
              <p:nvPr/>
            </p:nvSpPr>
            <p:spPr>
              <a:xfrm>
                <a:off x="9677400" y="52959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5" name="Ellipszis 668"/>
              <p:cNvSpPr/>
              <p:nvPr/>
            </p:nvSpPr>
            <p:spPr>
              <a:xfrm>
                <a:off x="10477137" y="4188822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" name="Ellipszis 670"/>
              <p:cNvSpPr/>
              <p:nvPr/>
            </p:nvSpPr>
            <p:spPr>
              <a:xfrm>
                <a:off x="5410200" y="443048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" name="Ellipszis 671"/>
              <p:cNvSpPr/>
              <p:nvPr/>
            </p:nvSpPr>
            <p:spPr>
              <a:xfrm>
                <a:off x="5741126" y="351826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" name="Ellipszis 672"/>
              <p:cNvSpPr/>
              <p:nvPr/>
            </p:nvSpPr>
            <p:spPr>
              <a:xfrm>
                <a:off x="2819400" y="360534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9" name="Ellipszis 673"/>
              <p:cNvSpPr/>
              <p:nvPr/>
            </p:nvSpPr>
            <p:spPr>
              <a:xfrm>
                <a:off x="3617685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0" name="Ellipszis 675"/>
              <p:cNvSpPr/>
              <p:nvPr/>
            </p:nvSpPr>
            <p:spPr>
              <a:xfrm>
                <a:off x="3158307" y="265611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1" name="Ellipszis 676"/>
              <p:cNvSpPr/>
              <p:nvPr/>
            </p:nvSpPr>
            <p:spPr>
              <a:xfrm>
                <a:off x="3302726" y="513152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Ellipszis 677"/>
              <p:cNvSpPr/>
              <p:nvPr/>
            </p:nvSpPr>
            <p:spPr>
              <a:xfrm>
                <a:off x="2845526" y="5310052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Ellipszis 678"/>
              <p:cNvSpPr/>
              <p:nvPr/>
            </p:nvSpPr>
            <p:spPr>
              <a:xfrm>
                <a:off x="724989" y="511846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Ellipszis 679"/>
              <p:cNvSpPr/>
              <p:nvPr/>
            </p:nvSpPr>
            <p:spPr>
              <a:xfrm>
                <a:off x="1066800" y="420406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Ellipszis 680"/>
              <p:cNvSpPr/>
              <p:nvPr/>
            </p:nvSpPr>
            <p:spPr>
              <a:xfrm>
                <a:off x="698863" y="239921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Ellipszis 681"/>
              <p:cNvSpPr/>
              <p:nvPr/>
            </p:nvSpPr>
            <p:spPr>
              <a:xfrm>
                <a:off x="228600" y="87521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Ellipszis 682"/>
              <p:cNvSpPr/>
              <p:nvPr/>
            </p:nvSpPr>
            <p:spPr>
              <a:xfrm>
                <a:off x="2018211" y="6934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Ellipszis 683"/>
              <p:cNvSpPr/>
              <p:nvPr/>
            </p:nvSpPr>
            <p:spPr>
              <a:xfrm>
                <a:off x="4458789" y="6679474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Ellipszis 684"/>
              <p:cNvSpPr/>
              <p:nvPr/>
            </p:nvSpPr>
            <p:spPr>
              <a:xfrm>
                <a:off x="5385526" y="665552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Ellipszis 685"/>
              <p:cNvSpPr/>
              <p:nvPr/>
            </p:nvSpPr>
            <p:spPr>
              <a:xfrm>
                <a:off x="6198326" y="692222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1" name="Ellipszis 687"/>
              <p:cNvSpPr/>
              <p:nvPr/>
            </p:nvSpPr>
            <p:spPr>
              <a:xfrm>
                <a:off x="5741852" y="6260374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2" name="Ellipszis 688"/>
              <p:cNvSpPr/>
              <p:nvPr/>
            </p:nvSpPr>
            <p:spPr>
              <a:xfrm>
                <a:off x="7543800" y="511628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3" name="Ellipszis 689"/>
              <p:cNvSpPr/>
              <p:nvPr/>
            </p:nvSpPr>
            <p:spPr>
              <a:xfrm>
                <a:off x="7062652" y="534706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4" name="Ellipszis 690"/>
              <p:cNvSpPr/>
              <p:nvPr/>
            </p:nvSpPr>
            <p:spPr>
              <a:xfrm>
                <a:off x="7530737" y="3733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5" name="Ellipszis 691"/>
              <p:cNvSpPr/>
              <p:nvPr/>
            </p:nvSpPr>
            <p:spPr>
              <a:xfrm>
                <a:off x="8826137" y="1955074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6" name="Ellipszis 692"/>
              <p:cNvSpPr/>
              <p:nvPr/>
            </p:nvSpPr>
            <p:spPr>
              <a:xfrm>
                <a:off x="9158152" y="100366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Ellipszis 693"/>
              <p:cNvSpPr/>
              <p:nvPr/>
            </p:nvSpPr>
            <p:spPr>
              <a:xfrm>
                <a:off x="8344989" y="1256937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Ellipszis 694"/>
              <p:cNvSpPr/>
              <p:nvPr/>
            </p:nvSpPr>
            <p:spPr>
              <a:xfrm>
                <a:off x="2007326" y="1129937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Ellipszis 695"/>
              <p:cNvSpPr/>
              <p:nvPr/>
            </p:nvSpPr>
            <p:spPr>
              <a:xfrm>
                <a:off x="2357844" y="16328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Ellipszis 696"/>
              <p:cNvSpPr/>
              <p:nvPr/>
            </p:nvSpPr>
            <p:spPr>
              <a:xfrm>
                <a:off x="-76200" y="40494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Ellipszis 697"/>
              <p:cNvSpPr/>
              <p:nvPr/>
            </p:nvSpPr>
            <p:spPr>
              <a:xfrm>
                <a:off x="6540137" y="139337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2" name="Ellipszis 698"/>
              <p:cNvSpPr/>
              <p:nvPr/>
            </p:nvSpPr>
            <p:spPr>
              <a:xfrm>
                <a:off x="4445726" y="168728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3" name="Ellipszis 699"/>
              <p:cNvSpPr/>
              <p:nvPr/>
            </p:nvSpPr>
            <p:spPr>
              <a:xfrm>
                <a:off x="7874726" y="415181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Ellipszis 700"/>
              <p:cNvSpPr/>
              <p:nvPr/>
            </p:nvSpPr>
            <p:spPr>
              <a:xfrm>
                <a:off x="6235337" y="107986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Ellipszis 701"/>
              <p:cNvSpPr/>
              <p:nvPr/>
            </p:nvSpPr>
            <p:spPr>
              <a:xfrm>
                <a:off x="4140926" y="124532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 bwMode="auto">
            <a:xfrm>
              <a:off x="3014414" y="1295400"/>
              <a:ext cx="414586" cy="311186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036904" y="1295400"/>
              <a:ext cx="414586" cy="311186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 rot="5400000">
              <a:off x="5082462" y="2088392"/>
              <a:ext cx="391862" cy="424589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 rot="5400000">
              <a:off x="5051216" y="-784015"/>
              <a:ext cx="391862" cy="424589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January 2018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00" name="Slide Number Placeholder 3583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9E718B-478B-4554-9C13-D281783F4F0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9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dirty="0" err="1" smtClean="0">
                <a:solidFill>
                  <a:srgbClr val="000000"/>
                </a:solidFill>
                <a:cs typeface="Arial" charset="0"/>
              </a:rPr>
              <a:t>Why</a:t>
            </a:r>
            <a:r>
              <a:rPr lang="hu-HU" sz="32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sz="3200" dirty="0" err="1" smtClean="0">
                <a:solidFill>
                  <a:srgbClr val="000000"/>
                </a:solidFill>
                <a:cs typeface="Arial" charset="0"/>
              </a:rPr>
              <a:t>graphings</a:t>
            </a:r>
            <a:r>
              <a:rPr lang="hu-HU" sz="3200" dirty="0" smtClean="0">
                <a:solidFill>
                  <a:srgbClr val="000000"/>
                </a:solidFill>
                <a:cs typeface="Arial" charset="0"/>
              </a:rPr>
              <a:t>?</a:t>
            </a:r>
            <a:endParaRPr lang="hu-HU" sz="3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3400" y="990600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/>
              <a:t>d</a:t>
            </a:r>
            <a:r>
              <a:rPr lang="hu-HU" sz="3200" dirty="0" err="1" smtClean="0"/>
              <a:t>istributed</a:t>
            </a:r>
            <a:r>
              <a:rPr lang="hu-HU" sz="3200" dirty="0" smtClean="0"/>
              <a:t> </a:t>
            </a:r>
            <a:r>
              <a:rPr lang="hu-HU" sz="3200" dirty="0" err="1" smtClean="0"/>
              <a:t>algorithms</a:t>
            </a:r>
            <a:r>
              <a:rPr lang="hu-HU" sz="3200" dirty="0" smtClean="0"/>
              <a:t>  </a:t>
            </a:r>
          </a:p>
        </p:txBody>
      </p:sp>
      <p:sp>
        <p:nvSpPr>
          <p:cNvPr id="6" name="Balra-jobbra nyíl 5"/>
          <p:cNvSpPr/>
          <p:nvPr/>
        </p:nvSpPr>
        <p:spPr bwMode="auto">
          <a:xfrm>
            <a:off x="1905000" y="1600200"/>
            <a:ext cx="1216152" cy="48463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3400" y="2133600"/>
            <a:ext cx="856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l</a:t>
            </a:r>
            <a:r>
              <a:rPr lang="hu-HU" sz="3200" dirty="0" smtClean="0"/>
              <a:t>ocal </a:t>
            </a:r>
            <a:r>
              <a:rPr lang="hu-HU" sz="3200" err="1" smtClean="0"/>
              <a:t>algorithms</a:t>
            </a:r>
            <a:r>
              <a:rPr lang="hu-HU" sz="3200" smtClean="0"/>
              <a:t> (on </a:t>
            </a:r>
            <a:r>
              <a:rPr lang="hu-HU" sz="3200" dirty="0" err="1" smtClean="0"/>
              <a:t>bounded</a:t>
            </a:r>
            <a:r>
              <a:rPr lang="hu-HU" sz="3200" dirty="0" smtClean="0"/>
              <a:t> </a:t>
            </a:r>
            <a:r>
              <a:rPr lang="hu-HU" sz="3200" err="1" smtClean="0"/>
              <a:t>degree</a:t>
            </a:r>
            <a:r>
              <a:rPr lang="hu-HU" sz="3200" smtClean="0"/>
              <a:t> graphs)  </a:t>
            </a:r>
            <a:endParaRPr lang="hu-HU" sz="3200" dirty="0" smtClean="0"/>
          </a:p>
        </p:txBody>
      </p:sp>
      <p:sp>
        <p:nvSpPr>
          <p:cNvPr id="8" name="Balra-jobbra nyíl 7"/>
          <p:cNvSpPr/>
          <p:nvPr/>
        </p:nvSpPr>
        <p:spPr bwMode="auto">
          <a:xfrm>
            <a:off x="1905000" y="2895600"/>
            <a:ext cx="1216152" cy="48463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3400" y="4776657"/>
            <a:ext cx="551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l</a:t>
            </a:r>
            <a:r>
              <a:rPr lang="hu-HU" sz="3200" dirty="0" smtClean="0"/>
              <a:t>ocal </a:t>
            </a:r>
            <a:r>
              <a:rPr lang="hu-HU" sz="3200" dirty="0" err="1" smtClean="0"/>
              <a:t>algorithms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graphings</a:t>
            </a:r>
            <a:endParaRPr lang="hu-HU" sz="3200" dirty="0" smtClean="0"/>
          </a:p>
        </p:txBody>
      </p:sp>
      <p:sp>
        <p:nvSpPr>
          <p:cNvPr id="10" name="Balra-jobbra nyíl 9"/>
          <p:cNvSpPr/>
          <p:nvPr/>
        </p:nvSpPr>
        <p:spPr bwMode="auto">
          <a:xfrm>
            <a:off x="1905000" y="4191000"/>
            <a:ext cx="1216152" cy="48463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06752" y="3453825"/>
            <a:ext cx="831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smtClean="0"/>
              <a:t>property testing (on bounded degree graphs)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11538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228599" y="888876"/>
            <a:ext cx="8788791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hu-HU" altLang="en-US" sz="3200" smtClean="0"/>
              <a:t>Small</a:t>
            </a:r>
            <a:r>
              <a:rPr lang="en-US" altLang="en-US" sz="3200" smtClean="0"/>
              <a:t> </a:t>
            </a:r>
            <a:r>
              <a:rPr lang="en-US" altLang="en-US" sz="3200"/>
              <a:t>size, </a:t>
            </a:r>
            <a:r>
              <a:rPr lang="en-US" altLang="en-US" sz="3200" smtClean="0"/>
              <a:t>(</a:t>
            </a:r>
            <a:r>
              <a:rPr lang="en-US" altLang="en-US" sz="3200"/>
              <a:t>almost) every node is “similar” to 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en-US" sz="3200"/>
              <a:t>                       </a:t>
            </a:r>
            <a:r>
              <a:rPr lang="en-US" altLang="en-US" sz="3200" smtClean="0"/>
              <a:t>one </a:t>
            </a:r>
            <a:r>
              <a:rPr lang="en-US" altLang="en-US" sz="3200"/>
              <a:t>of the nodes in the set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8232" y="2819400"/>
            <a:ext cx="75392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3200" i="1"/>
              <a:t>When are two nodes similar? </a:t>
            </a:r>
            <a:endParaRPr lang="hu-HU" altLang="en-US" sz="3200" i="1"/>
          </a:p>
          <a:p>
            <a:pPr algn="l" eaLnBrk="1" hangingPunct="1">
              <a:lnSpc>
                <a:spcPct val="150000"/>
              </a:lnSpc>
            </a:pPr>
            <a:r>
              <a:rPr lang="hu-HU" altLang="en-US" sz="3200" smtClean="0"/>
              <a:t>- </a:t>
            </a:r>
            <a:r>
              <a:rPr lang="en-US" altLang="en-US" sz="3200" smtClean="0"/>
              <a:t>Neighbors</a:t>
            </a:r>
            <a:r>
              <a:rPr lang="hu-HU" altLang="en-US" sz="3200" smtClean="0"/>
              <a:t>...</a:t>
            </a:r>
            <a:r>
              <a:rPr lang="en-US" altLang="en-US" sz="3200" smtClean="0"/>
              <a:t> </a:t>
            </a:r>
            <a:endParaRPr lang="en-US" altLang="en-US" sz="3200"/>
          </a:p>
          <a:p>
            <a:pPr algn="l" eaLnBrk="1" hangingPunct="1">
              <a:lnSpc>
                <a:spcPct val="150000"/>
              </a:lnSpc>
            </a:pPr>
            <a:r>
              <a:rPr lang="hu-HU" altLang="en-US" sz="3200" smtClean="0"/>
              <a:t>- (Almost) s</a:t>
            </a:r>
            <a:r>
              <a:rPr lang="en-US" altLang="en-US" sz="3200" smtClean="0"/>
              <a:t>ame </a:t>
            </a:r>
            <a:r>
              <a:rPr lang="en-US" altLang="en-US" sz="3200"/>
              <a:t>neighborhood</a:t>
            </a:r>
            <a:r>
              <a:rPr lang="hu-HU" altLang="en-US" sz="3200" smtClean="0"/>
              <a:t>...</a:t>
            </a:r>
          </a:p>
          <a:p>
            <a:pPr algn="l" eaLnBrk="1" hangingPunct="1">
              <a:lnSpc>
                <a:spcPct val="150000"/>
              </a:lnSpc>
            </a:pPr>
            <a:r>
              <a:rPr lang="hu-HU" altLang="en-US" sz="3200" smtClean="0"/>
              <a:t>- (Almost) same second neighborhood…</a:t>
            </a:r>
            <a:endParaRPr lang="en-US" altLang="en-US" sz="3200"/>
          </a:p>
        </p:txBody>
      </p:sp>
      <p:sp>
        <p:nvSpPr>
          <p:cNvPr id="6" name="Dia számának helye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B3546A2-2881-4C96-99E3-A13A7BAF87B7}" type="slidenum">
              <a:rPr lang="en-US" altLang="en-US" sz="14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</a:rPr>
              <a:t>Representative set of nodes</a:t>
            </a: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867400" y="3048000"/>
            <a:ext cx="3276600" cy="2038928"/>
            <a:chOff x="5867400" y="3048000"/>
            <a:chExt cx="3276600" cy="2038928"/>
          </a:xfrm>
        </p:grpSpPr>
        <p:sp>
          <p:nvSpPr>
            <p:cNvPr id="3" name="Lekerekített téglalap 2"/>
            <p:cNvSpPr/>
            <p:nvPr/>
          </p:nvSpPr>
          <p:spPr bwMode="auto">
            <a:xfrm>
              <a:off x="5867400" y="3048000"/>
              <a:ext cx="3276600" cy="1055608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rgbClr val="072C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800" b="0" i="0" u="none" strike="noStrike" cap="none" normalizeH="0" baseline="0" smtClean="0">
                  <a:ln>
                    <a:noFill/>
                  </a:ln>
                  <a:solidFill>
                    <a:srgbClr val="072CCB"/>
                  </a:solidFill>
                  <a:effectLst/>
                  <a:latin typeface="Arial" charset="0"/>
                </a:rPr>
                <a:t>For dense</a:t>
              </a:r>
              <a:r>
                <a:rPr kumimoji="0" lang="hu-HU" sz="2800" b="0" i="0" u="none" strike="noStrike" cap="none" normalizeH="0" smtClean="0">
                  <a:ln>
                    <a:noFill/>
                  </a:ln>
                  <a:solidFill>
                    <a:srgbClr val="072CCB"/>
                  </a:solidFill>
                  <a:effectLst/>
                  <a:latin typeface="Arial" charset="0"/>
                </a:rPr>
                <a:t> </a:t>
              </a:r>
              <a:r>
                <a:rPr kumimoji="0" lang="hu-HU" sz="2800" b="0" i="0" u="none" strike="noStrike" cap="none" normalizeH="0" baseline="0" smtClean="0">
                  <a:ln>
                    <a:noFill/>
                  </a:ln>
                  <a:solidFill>
                    <a:srgbClr val="072CCB"/>
                  </a:solidFill>
                  <a:effectLst/>
                  <a:latin typeface="Arial" charset="0"/>
                </a:rPr>
                <a:t>graphs,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2800" smtClean="0">
                  <a:solidFill>
                    <a:srgbClr val="072CCB"/>
                  </a:solidFill>
                </a:rPr>
                <a:t>the „right” notion</a:t>
              </a: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rgbClr val="072CCB"/>
                </a:solidFill>
                <a:effectLst/>
              </a:endParaRPr>
            </a:p>
          </p:txBody>
        </p:sp>
        <p:cxnSp>
          <p:nvCxnSpPr>
            <p:cNvPr id="7" name="Egyenes összekötő nyíllal 6"/>
            <p:cNvCxnSpPr/>
            <p:nvPr/>
          </p:nvCxnSpPr>
          <p:spPr bwMode="auto">
            <a:xfrm flipH="1">
              <a:off x="6705600" y="4096328"/>
              <a:ext cx="304800" cy="990600"/>
            </a:xfrm>
            <a:prstGeom prst="straightConnector1">
              <a:avLst/>
            </a:prstGeom>
            <a:noFill/>
            <a:ln w="28575" cap="flat" cmpd="sng" algn="ctr">
              <a:solidFill>
                <a:srgbClr val="072CC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206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>
                <a:solidFill>
                  <a:srgbClr val="000000"/>
                </a:solidFill>
              </a:rPr>
              <a:t>January 2018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2772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</a:rPr>
              <a:t>Graphing partition problem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57200" y="3768725"/>
          <a:ext cx="723106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2" name="Equation" r:id="rId3" imgW="2819160" imgH="482400" progId="Equation.DSMT4">
                  <p:embed/>
                </p:oleObj>
              </mc:Choice>
              <mc:Fallback>
                <p:oleObj name="Equation" r:id="rId3" imgW="2819160" imgH="4824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68725"/>
                        <a:ext cx="7231063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0938" y="838200"/>
            <a:ext cx="8921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smtClean="0">
                <a:solidFill>
                  <a:srgbClr val="072CCB"/>
                </a:solidFill>
              </a:rPr>
              <a:t>k-edge-separator: </a:t>
            </a:r>
            <a:r>
              <a:rPr lang="hu-HU" sz="3200" i="1" smtClean="0">
                <a:solidFill>
                  <a:srgbClr val="000000"/>
                </a:solidFill>
              </a:rPr>
              <a:t>T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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E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(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), component of 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-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T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 </a:t>
            </a:r>
          </a:p>
          <a:p>
            <a:r>
              <a:rPr lang="hu-HU" sz="3200">
                <a:solidFill>
                  <a:srgbClr val="000000"/>
                </a:solidFill>
                <a:sym typeface="Symbol"/>
              </a:rPr>
              <a:t>	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			has</a:t>
            </a:r>
            <a:r>
              <a:rPr lang="hu-HU" sz="3200">
                <a:solidFill>
                  <a:srgbClr val="000000"/>
                </a:solidFill>
                <a:sym typeface="Symbol"/>
              </a:rPr>
              <a:t> 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 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k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 nodes</a:t>
            </a:r>
            <a:endParaRPr lang="hu-HU" sz="3200" smtClean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905000"/>
          <a:ext cx="735806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3" name="Equation" r:id="rId5" imgW="2781000" imgH="660240" progId="Equation.DSMT4">
                  <p:embed/>
                </p:oleObj>
              </mc:Choice>
              <mc:Fallback>
                <p:oleObj name="Equation" r:id="rId5" imgW="2781000" imgH="660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7358063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9"/>
          <p:cNvSpPr txBox="1"/>
          <p:nvPr/>
        </p:nvSpPr>
        <p:spPr>
          <a:xfrm>
            <a:off x="423743" y="5334000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smtClean="0">
                <a:solidFill>
                  <a:srgbClr val="072CCB"/>
                </a:solidFill>
              </a:rPr>
              <a:t>Graphing </a:t>
            </a:r>
            <a:r>
              <a:rPr lang="hu-HU" sz="3200" i="1" smtClean="0">
                <a:solidFill>
                  <a:srgbClr val="072CCB"/>
                </a:solidFill>
              </a:rPr>
              <a:t>G</a:t>
            </a:r>
            <a:r>
              <a:rPr lang="hu-HU" sz="3200" smtClean="0">
                <a:solidFill>
                  <a:srgbClr val="072CCB"/>
                </a:solidFill>
              </a:rPr>
              <a:t> hyperfinite:</a:t>
            </a:r>
            <a:r>
              <a:rPr lang="hu-HU" sz="3200" smtClean="0">
                <a:solidFill>
                  <a:srgbClr val="072CCB"/>
                </a:solidFill>
                <a:sym typeface="Symbol"/>
              </a:rPr>
              <a:t>  </a:t>
            </a:r>
            <a:r>
              <a:rPr lang="hu-HU" sz="3200" smtClean="0">
                <a:sym typeface="Symbol"/>
              </a:rPr>
              <a:t>sep</a:t>
            </a:r>
            <a:r>
              <a:rPr lang="hu-HU" sz="3200" i="1" baseline="-25000" smtClean="0">
                <a:sym typeface="Symbol"/>
              </a:rPr>
              <a:t>k</a:t>
            </a:r>
            <a:r>
              <a:rPr lang="hu-HU" sz="3200" smtClean="0">
                <a:sym typeface="Symbol"/>
              </a:rPr>
              <a:t>(</a:t>
            </a:r>
            <a:r>
              <a:rPr lang="hu-HU" sz="3200" i="1" smtClean="0">
                <a:sym typeface="Symbol"/>
              </a:rPr>
              <a:t>G</a:t>
            </a:r>
            <a:r>
              <a:rPr lang="hu-HU" sz="3200" smtClean="0">
                <a:sym typeface="Symbol"/>
              </a:rPr>
              <a:t>)0   (</a:t>
            </a:r>
            <a:r>
              <a:rPr lang="hu-HU" sz="3200" i="1" smtClean="0">
                <a:sym typeface="Symbol"/>
              </a:rPr>
              <a:t>k</a:t>
            </a:r>
            <a:r>
              <a:rPr lang="hu-HU" sz="3200" smtClean="0">
                <a:sym typeface="Symbol"/>
              </a:rPr>
              <a:t>)</a:t>
            </a:r>
            <a:endParaRPr lang="hu-HU" sz="3200" smtClean="0"/>
          </a:p>
        </p:txBody>
      </p:sp>
    </p:spTree>
    <p:extLst>
      <p:ext uri="{BB962C8B-B14F-4D97-AF65-F5344CB8AC3E}">
        <p14:creationId xmlns:p14="http://schemas.microsoft.com/office/powerpoint/2010/main" val="2538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/>
              <a:t>January 2018</a:t>
            </a:r>
            <a:endParaRPr lang="en-US" sz="1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/>
              <a:t>Hyperfinite graphings, examples</a:t>
            </a:r>
            <a:endParaRPr lang="en-US" sz="3200"/>
          </a:p>
        </p:txBody>
      </p:sp>
      <p:grpSp>
        <p:nvGrpSpPr>
          <p:cNvPr id="79" name="Group 78"/>
          <p:cNvGrpSpPr/>
          <p:nvPr/>
        </p:nvGrpSpPr>
        <p:grpSpPr>
          <a:xfrm>
            <a:off x="533400" y="1828800"/>
            <a:ext cx="2286000" cy="2286000"/>
            <a:chOff x="838200" y="1828800"/>
            <a:chExt cx="2286000" cy="2286000"/>
          </a:xfrm>
        </p:grpSpPr>
        <p:sp>
          <p:nvSpPr>
            <p:cNvPr id="80" name="Oval 79"/>
            <p:cNvSpPr/>
            <p:nvPr/>
          </p:nvSpPr>
          <p:spPr bwMode="auto">
            <a:xfrm>
              <a:off x="838200" y="1828800"/>
              <a:ext cx="2286000" cy="2286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>
              <a:off x="1371600" y="1981200"/>
              <a:ext cx="1676400" cy="533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1799110" y="2057400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ym typeface="Symbol"/>
                </a:rPr>
                <a:t></a:t>
              </a:r>
              <a:endParaRPr lang="hu-HU" sz="2800" smtClean="0"/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flipH="1">
              <a:off x="2362200" y="3352800"/>
              <a:ext cx="685800" cy="6858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>
              <a:off x="2362200" y="3200400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ym typeface="Symbol"/>
                </a:rPr>
                <a:t></a:t>
              </a:r>
              <a:endParaRPr lang="hu-HU" sz="2800" smtClean="0"/>
            </a:p>
          </p:txBody>
        </p:sp>
      </p:grpSp>
      <p:cxnSp>
        <p:nvCxnSpPr>
          <p:cNvPr id="60" name="Straight Connector 14"/>
          <p:cNvCxnSpPr/>
          <p:nvPr/>
        </p:nvCxnSpPr>
        <p:spPr bwMode="auto">
          <a:xfrm>
            <a:off x="7239000" y="2514600"/>
            <a:ext cx="0" cy="1181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15"/>
          <p:cNvSpPr txBox="1"/>
          <p:nvPr/>
        </p:nvSpPr>
        <p:spPr>
          <a:xfrm>
            <a:off x="7285510" y="267718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000000"/>
                </a:solidFill>
                <a:sym typeface="Symbol"/>
              </a:rPr>
              <a:t></a:t>
            </a:r>
            <a:endParaRPr lang="hu-HU" sz="2800" smtClean="0">
              <a:solidFill>
                <a:srgbClr val="000000"/>
              </a:solidFill>
            </a:endParaRPr>
          </a:p>
        </p:txBody>
      </p:sp>
      <p:cxnSp>
        <p:nvCxnSpPr>
          <p:cNvPr id="78" name="Straight Connector 16"/>
          <p:cNvCxnSpPr/>
          <p:nvPr/>
        </p:nvCxnSpPr>
        <p:spPr bwMode="auto">
          <a:xfrm>
            <a:off x="6096000" y="3723620"/>
            <a:ext cx="762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17"/>
          <p:cNvSpPr txBox="1"/>
          <p:nvPr/>
        </p:nvSpPr>
        <p:spPr>
          <a:xfrm>
            <a:off x="6248400" y="32004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000000"/>
                </a:solidFill>
                <a:sym typeface="Symbol"/>
              </a:rPr>
              <a:t></a:t>
            </a:r>
            <a:endParaRPr lang="hu-HU" sz="2800" smtClean="0">
              <a:solidFill>
                <a:srgbClr val="000000"/>
              </a:solidFill>
            </a:endParaRPr>
          </a:p>
        </p:txBody>
      </p:sp>
      <p:sp>
        <p:nvSpPr>
          <p:cNvPr id="86" name="Rectangle 13"/>
          <p:cNvSpPr/>
          <p:nvPr/>
        </p:nvSpPr>
        <p:spPr bwMode="auto">
          <a:xfrm>
            <a:off x="5791200" y="1943622"/>
            <a:ext cx="2133600" cy="2133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hu-HU" sz="2800" smtClean="0">
              <a:solidFill>
                <a:srgbClr val="000000"/>
              </a:solidFill>
            </a:endParaRPr>
          </a:p>
        </p:txBody>
      </p:sp>
      <p:grpSp>
        <p:nvGrpSpPr>
          <p:cNvPr id="87" name="Csoportba foglalás 86"/>
          <p:cNvGrpSpPr/>
          <p:nvPr/>
        </p:nvGrpSpPr>
        <p:grpSpPr>
          <a:xfrm>
            <a:off x="3992850" y="1943622"/>
            <a:ext cx="4511100" cy="4046504"/>
            <a:chOff x="3992850" y="1943622"/>
            <a:chExt cx="4511100" cy="4046504"/>
          </a:xfrm>
        </p:grpSpPr>
        <p:cxnSp>
          <p:nvCxnSpPr>
            <p:cNvPr id="88" name="Straight Connector 6"/>
            <p:cNvCxnSpPr/>
            <p:nvPr/>
          </p:nvCxnSpPr>
          <p:spPr bwMode="auto">
            <a:xfrm>
              <a:off x="5791200" y="2456765"/>
              <a:ext cx="2133600" cy="0"/>
            </a:xfrm>
            <a:prstGeom prst="line">
              <a:avLst/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26"/>
            <p:cNvCxnSpPr/>
            <p:nvPr/>
          </p:nvCxnSpPr>
          <p:spPr bwMode="auto">
            <a:xfrm rot="16200000">
              <a:off x="5943600" y="3010422"/>
              <a:ext cx="2133600" cy="0"/>
            </a:xfrm>
            <a:prstGeom prst="line">
              <a:avLst/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0" name="Csoportba foglalás 89"/>
            <p:cNvGrpSpPr/>
            <p:nvPr/>
          </p:nvGrpSpPr>
          <p:grpSpPr>
            <a:xfrm>
              <a:off x="3992850" y="4135056"/>
              <a:ext cx="4511100" cy="1855070"/>
              <a:chOff x="3992850" y="4135056"/>
              <a:chExt cx="4511100" cy="1855070"/>
            </a:xfrm>
          </p:grpSpPr>
          <p:sp>
            <p:nvSpPr>
              <p:cNvPr id="91" name="Lekerekített téglalap 90"/>
              <p:cNvSpPr/>
              <p:nvPr/>
            </p:nvSpPr>
            <p:spPr bwMode="auto">
              <a:xfrm>
                <a:off x="3992850" y="5411244"/>
                <a:ext cx="4511100" cy="578882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Diophantine approximation</a:t>
                </a:r>
              </a:p>
            </p:txBody>
          </p:sp>
          <p:cxnSp>
            <p:nvCxnSpPr>
              <p:cNvPr id="92" name="Egyenes összekötő nyíllal 91"/>
              <p:cNvCxnSpPr/>
              <p:nvPr/>
            </p:nvCxnSpPr>
            <p:spPr bwMode="auto">
              <a:xfrm flipV="1">
                <a:off x="7010400" y="4135056"/>
                <a:ext cx="0" cy="12761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3" name="Ív 2"/>
          <p:cNvSpPr/>
          <p:nvPr/>
        </p:nvSpPr>
        <p:spPr bwMode="auto">
          <a:xfrm>
            <a:off x="399472" y="1828800"/>
            <a:ext cx="2438400" cy="2438400"/>
          </a:xfrm>
          <a:prstGeom prst="arc">
            <a:avLst>
              <a:gd name="adj1" fmla="val 16200000"/>
              <a:gd name="adj2" fmla="val 17668243"/>
            </a:avLst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3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>
                <a:solidFill>
                  <a:srgbClr val="000000"/>
                </a:solidFill>
              </a:rPr>
              <a:t>January 2018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1510" name="Szövegdoboz 19"/>
          <p:cNvSpPr txBox="1">
            <a:spLocks noChangeArrowheads="1"/>
          </p:cNvSpPr>
          <p:nvPr/>
        </p:nvSpPr>
        <p:spPr bwMode="auto">
          <a:xfrm>
            <a:off x="457200" y="1066800"/>
            <a:ext cx="6295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2800" smtClean="0">
                <a:solidFill>
                  <a:srgbClr val="0033CC"/>
                </a:solidFill>
              </a:rPr>
              <a:t>Family </a:t>
            </a:r>
            <a:r>
              <a:rPr lang="hu-HU" sz="3600" smtClean="0">
                <a:solidFill>
                  <a:srgbClr val="0033CC"/>
                </a:solidFill>
                <a:latin typeface="Euclid Math One" panose="05050601010101010101" pitchFamily="18" charset="2"/>
              </a:rPr>
              <a:t>G</a:t>
            </a:r>
            <a:r>
              <a:rPr lang="hu-HU" sz="2800" smtClean="0">
                <a:solidFill>
                  <a:srgbClr val="0033CC"/>
                </a:solidFill>
              </a:rPr>
              <a:t> of finite graphs is hyperfinite:</a:t>
            </a:r>
            <a:endParaRPr lang="hu-HU" sz="2800">
              <a:solidFill>
                <a:srgbClr val="000000"/>
              </a:solidFill>
            </a:endParaRP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310544"/>
              </p:ext>
            </p:extLst>
          </p:nvPr>
        </p:nvGraphicFramePr>
        <p:xfrm>
          <a:off x="2076450" y="2057400"/>
          <a:ext cx="5086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8" name="Equation" r:id="rId3" imgW="2082600" imgH="241200" progId="Equation.DSMT4">
                  <p:embed/>
                </p:oleObj>
              </mc:Choice>
              <mc:Fallback>
                <p:oleObj name="Equation" r:id="rId3" imgW="2082600" imgH="241200" progId="Equation.DSMT4">
                  <p:embed/>
                  <p:pic>
                    <p:nvPicPr>
                      <p:cNvPr id="215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2057400"/>
                        <a:ext cx="50863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</a:rPr>
              <a:t>Hyperfinite graph families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200400"/>
            <a:ext cx="829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072CCB"/>
                </a:solidFill>
              </a:rPr>
              <a:t>Hyperfinite:  </a:t>
            </a:r>
            <a:r>
              <a:rPr lang="hu-HU" sz="2800" smtClean="0">
                <a:solidFill>
                  <a:srgbClr val="000000"/>
                </a:solidFill>
              </a:rPr>
              <a:t>paths, trees, planar graphs, </a:t>
            </a:r>
          </a:p>
          <a:p>
            <a:r>
              <a:rPr lang="hu-HU" sz="2800">
                <a:solidFill>
                  <a:srgbClr val="000000"/>
                </a:solidFill>
              </a:rPr>
              <a:t> </a:t>
            </a:r>
            <a:r>
              <a:rPr lang="hu-HU" sz="2800" smtClean="0">
                <a:solidFill>
                  <a:srgbClr val="000000"/>
                </a:solidFill>
              </a:rPr>
              <a:t>                   every non-trivial minor-closed property</a:t>
            </a: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658380"/>
            <a:ext cx="460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FF0000"/>
                </a:solidFill>
              </a:rPr>
              <a:t>Non-hyperfinite:  </a:t>
            </a:r>
            <a:r>
              <a:rPr lang="hu-HU" sz="2800" smtClean="0">
                <a:solidFill>
                  <a:srgbClr val="000000"/>
                </a:solidFill>
              </a:rPr>
              <a:t>expanders</a:t>
            </a:r>
            <a:endParaRPr lang="en-US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655030" y="1371600"/>
            <a:ext cx="6864798" cy="17366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If </a:t>
            </a:r>
            <a:r>
              <a:rPr kumimoji="0" lang="hu-HU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</a:t>
            </a:r>
            <a:r>
              <a:rPr kumimoji="0" lang="hu-HU" sz="3200" b="0" i="1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</a:t>
            </a: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 </a:t>
            </a:r>
            <a:r>
              <a:rPr kumimoji="0" lang="hu-HU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G</a:t>
            </a: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, then </a:t>
            </a: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{</a:t>
            </a:r>
            <a:r>
              <a:rPr kumimoji="0" lang="hu-HU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G</a:t>
            </a:r>
            <a:r>
              <a:rPr kumimoji="0" lang="hu-HU" sz="3200" b="0" i="1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n</a:t>
            </a: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} is hyperfinite  </a:t>
            </a:r>
            <a:r>
              <a:rPr kumimoji="0" lang="hu-HU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G</a:t>
            </a: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 is hyperfinite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8603" y="3770293"/>
            <a:ext cx="5025735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smtClean="0">
                <a:solidFill>
                  <a:srgbClr val="008000"/>
                </a:solidFill>
              </a:rPr>
              <a:t>Schramm</a:t>
            </a:r>
          </a:p>
          <a:p>
            <a:pPr>
              <a:lnSpc>
                <a:spcPct val="150000"/>
              </a:lnSpc>
            </a:pPr>
            <a:r>
              <a:rPr lang="hu-HU" sz="2800" smtClean="0">
                <a:solidFill>
                  <a:srgbClr val="008000"/>
                </a:solidFill>
              </a:rPr>
              <a:t>(Benjamini-Shapira-Schramm)</a:t>
            </a:r>
            <a:endParaRPr lang="en-US" sz="2800" smtClean="0">
              <a:solidFill>
                <a:srgbClr val="008000"/>
              </a:solidFill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smtClean="0">
                <a:solidFill>
                  <a:srgbClr val="000000"/>
                </a:solidFill>
              </a:rPr>
              <a:t>Hyperfinite graph sequences</a:t>
            </a: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>
                <a:solidFill>
                  <a:srgbClr val="000000"/>
                </a:solidFill>
              </a:rPr>
              <a:t>January 2018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</a:rPr>
              <a:t>Hyperfinite graph families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1472104" y="29718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hu-HU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" y="1259903"/>
            <a:ext cx="8440832" cy="16356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Every </a:t>
            </a:r>
            <a:r>
              <a:rPr lang="hu-HU" sz="3200" err="1" smtClean="0">
                <a:solidFill>
                  <a:srgbClr val="000000"/>
                </a:solidFill>
              </a:rPr>
              <a:t>graph</a:t>
            </a:r>
            <a:r>
              <a:rPr lang="hu-HU" sz="3200" smtClean="0">
                <a:solidFill>
                  <a:srgbClr val="000000"/>
                </a:solidFill>
              </a:rPr>
              <a:t> p</a:t>
            </a:r>
            <a:r>
              <a:rPr lang="en-US" sz="3200" err="1" smtClean="0">
                <a:solidFill>
                  <a:srgbClr val="000000"/>
                </a:solidFill>
              </a:rPr>
              <a:t>roperty</a:t>
            </a:r>
            <a:r>
              <a:rPr lang="en-US" sz="3200" smtClean="0">
                <a:solidFill>
                  <a:srgbClr val="000000"/>
                </a:solidFill>
              </a:rPr>
              <a:t> is </a:t>
            </a:r>
            <a:r>
              <a:rPr lang="hu-HU" sz="3200" smtClean="0">
                <a:solidFill>
                  <a:srgbClr val="000000"/>
                </a:solidFill>
              </a:rPr>
              <a:t>t</a:t>
            </a:r>
            <a:r>
              <a:rPr lang="en-US" sz="3200" err="1" smtClean="0">
                <a:solidFill>
                  <a:srgbClr val="000000"/>
                </a:solidFill>
              </a:rPr>
              <a:t>estable</a:t>
            </a:r>
            <a:r>
              <a:rPr lang="hu-HU" sz="3200" smtClean="0">
                <a:solidFill>
                  <a:srgbClr val="000000"/>
                </a:solidFill>
              </a:rPr>
              <a:t> in </a:t>
            </a:r>
            <a:r>
              <a:rPr lang="hu-HU" sz="3200" err="1" smtClean="0">
                <a:solidFill>
                  <a:srgbClr val="000000"/>
                </a:solidFill>
              </a:rPr>
              <a:t>any</a:t>
            </a:r>
            <a:r>
              <a:rPr lang="hu-HU" sz="3200" smtClean="0">
                <a:solidFill>
                  <a:srgbClr val="000000"/>
                </a:solidFill>
              </a:rPr>
              <a:t> </a:t>
            </a:r>
            <a:r>
              <a:rPr lang="hu-HU" sz="3200" err="1" smtClean="0">
                <a:solidFill>
                  <a:srgbClr val="000000"/>
                </a:solidFill>
              </a:rPr>
              <a:t>family</a:t>
            </a:r>
            <a:endParaRPr lang="hu-HU" sz="320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smtClean="0">
                <a:solidFill>
                  <a:srgbClr val="000000"/>
                </a:solidFill>
              </a:rPr>
              <a:t>of </a:t>
            </a:r>
            <a:r>
              <a:rPr lang="hu-HU" sz="3200" err="1" smtClean="0">
                <a:solidFill>
                  <a:srgbClr val="000000"/>
                </a:solidFill>
              </a:rPr>
              <a:t>hyperfinite</a:t>
            </a:r>
            <a:r>
              <a:rPr lang="hu-HU" sz="3200" smtClean="0">
                <a:solidFill>
                  <a:srgbClr val="000000"/>
                </a:solidFill>
              </a:rPr>
              <a:t> </a:t>
            </a:r>
            <a:r>
              <a:rPr lang="hu-HU" sz="3200" err="1" smtClean="0">
                <a:solidFill>
                  <a:srgbClr val="000000"/>
                </a:solidFill>
              </a:rPr>
              <a:t>graphs</a:t>
            </a:r>
            <a:r>
              <a:rPr lang="hu-HU" sz="3200" smtClean="0">
                <a:solidFill>
                  <a:srgbClr val="000000"/>
                </a:solidFill>
              </a:rPr>
              <a:t>.</a:t>
            </a: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3644205"/>
            <a:ext cx="50048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008000"/>
                </a:solidFill>
              </a:rPr>
              <a:t>Newman – </a:t>
            </a:r>
            <a:r>
              <a:rPr lang="hu-HU" sz="2800" err="1" smtClean="0">
                <a:solidFill>
                  <a:srgbClr val="008000"/>
                </a:solidFill>
              </a:rPr>
              <a:t>Sohler</a:t>
            </a:r>
            <a:r>
              <a:rPr lang="hu-HU" sz="2800" smtClean="0">
                <a:solidFill>
                  <a:srgbClr val="008000"/>
                </a:solidFill>
              </a:rPr>
              <a:t> </a:t>
            </a:r>
          </a:p>
          <a:p>
            <a:r>
              <a:rPr lang="hu-HU" sz="2800" smtClean="0">
                <a:solidFill>
                  <a:srgbClr val="008000"/>
                </a:solidFill>
              </a:rPr>
              <a:t>(</a:t>
            </a:r>
            <a:r>
              <a:rPr lang="hu-HU" sz="2800" err="1" smtClean="0">
                <a:solidFill>
                  <a:srgbClr val="008000"/>
                </a:solidFill>
              </a:rPr>
              <a:t>Benjamini-Schramm-Shapira</a:t>
            </a:r>
            <a:r>
              <a:rPr lang="hu-HU" sz="2800" smtClean="0">
                <a:solidFill>
                  <a:srgbClr val="008000"/>
                </a:solidFill>
              </a:rPr>
              <a:t>,</a:t>
            </a:r>
          </a:p>
          <a:p>
            <a:r>
              <a:rPr lang="hu-HU" sz="2800" smtClean="0">
                <a:solidFill>
                  <a:srgbClr val="008000"/>
                </a:solidFill>
              </a:rPr>
              <a:t>Elek</a:t>
            </a:r>
            <a:r>
              <a:rPr lang="hu-HU" sz="280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3" name="Felhő 2"/>
          <p:cNvSpPr/>
          <p:nvPr/>
        </p:nvSpPr>
        <p:spPr bwMode="auto">
          <a:xfrm>
            <a:off x="491091" y="3352800"/>
            <a:ext cx="8077422" cy="2108299"/>
          </a:xfrm>
          <a:prstGeom prst="cloud">
            <a:avLst/>
          </a:prstGeom>
          <a:solidFill>
            <a:srgbClr val="FFE7E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Many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u-HU" sz="28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graph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u-HU" sz="28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properties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u-HU" sz="28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are</a:t>
            </a: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err="1" smtClean="0"/>
              <a:t>polynomial</a:t>
            </a:r>
            <a:r>
              <a:rPr lang="hu-HU" sz="2800" smtClean="0"/>
              <a:t> </a:t>
            </a:r>
            <a:r>
              <a:rPr lang="hu-HU" sz="2800" err="1" smtClean="0"/>
              <a:t>time</a:t>
            </a:r>
            <a:r>
              <a:rPr lang="hu-HU" sz="2800" smtClean="0"/>
              <a:t> </a:t>
            </a:r>
            <a:r>
              <a:rPr lang="hu-HU" sz="2800" err="1" smtClean="0"/>
              <a:t>testable</a:t>
            </a:r>
            <a:r>
              <a:rPr lang="hu-HU" sz="2800" smtClean="0"/>
              <a:t> </a:t>
            </a:r>
            <a:r>
              <a:rPr lang="hu-HU" sz="2800" err="1" smtClean="0"/>
              <a:t>for</a:t>
            </a:r>
            <a:endParaRPr lang="hu-HU" sz="280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graphs </a:t>
            </a:r>
            <a:r>
              <a:rPr kumimoji="0" lang="hu-HU" sz="28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with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u-HU" sz="28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bounded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u-HU" sz="28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tree-width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35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átum hely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68648" y="2057400"/>
            <a:ext cx="600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Thanks, that’s 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all!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cs typeface="Arial" charset="0"/>
              </a:rPr>
              <a:t>Local equivalence, definition</a:t>
            </a:r>
            <a:endParaRPr lang="hu-HU" sz="320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066800"/>
            <a:ext cx="5533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/>
              <a:t>x</a:t>
            </a:r>
            <a:r>
              <a:rPr lang="hu-HU" sz="3200" dirty="0" err="1" smtClean="0">
                <a:sym typeface="Symbol"/>
              </a:rPr>
              <a:t></a:t>
            </a:r>
            <a:r>
              <a:rPr lang="hu-HU" sz="3200" i="1" dirty="0" err="1" smtClean="0">
                <a:sym typeface="Symbol"/>
              </a:rPr>
              <a:t>V</a:t>
            </a:r>
            <a:r>
              <a:rPr lang="hu-HU" sz="3200" dirty="0" smtClean="0">
                <a:sym typeface="Symbol"/>
              </a:rPr>
              <a:t>   </a:t>
            </a:r>
            <a:r>
              <a:rPr lang="hu-HU" sz="3200" dirty="0" smtClean="0">
                <a:sym typeface="Euclid Extra"/>
              </a:rPr>
              <a:t>   </a:t>
            </a:r>
            <a:r>
              <a:rPr lang="hu-HU" sz="3200" i="1" dirty="0" err="1" smtClean="0">
                <a:solidFill>
                  <a:srgbClr val="072CCB"/>
                </a:solidFill>
                <a:sym typeface="Euclid Extra"/>
              </a:rPr>
              <a:t>G</a:t>
            </a:r>
            <a:r>
              <a:rPr lang="hu-HU" sz="3200" i="1" baseline="-25000" dirty="0" err="1" smtClean="0">
                <a:solidFill>
                  <a:srgbClr val="072CCB"/>
                </a:solidFill>
                <a:sym typeface="Euclid Extra"/>
              </a:rPr>
              <a:t>x</a:t>
            </a:r>
            <a:r>
              <a:rPr lang="hu-HU" sz="3200" dirty="0" smtClean="0">
                <a:solidFill>
                  <a:srgbClr val="072CCB"/>
                </a:solidFill>
                <a:sym typeface="Euclid Extra"/>
              </a:rPr>
              <a:t>: </a:t>
            </a:r>
            <a:r>
              <a:rPr lang="hu-HU" sz="3200" dirty="0" err="1" smtClean="0">
                <a:solidFill>
                  <a:srgbClr val="072CCB"/>
                </a:solidFill>
                <a:sym typeface="Euclid Extra"/>
              </a:rPr>
              <a:t>component</a:t>
            </a:r>
            <a:r>
              <a:rPr lang="hu-HU" sz="3200" dirty="0" smtClean="0">
                <a:solidFill>
                  <a:srgbClr val="072CCB"/>
                </a:solidFill>
                <a:sym typeface="Euclid Extra"/>
              </a:rPr>
              <a:t> of </a:t>
            </a:r>
            <a:r>
              <a:rPr lang="hu-HU" sz="3200" i="1" dirty="0" smtClean="0">
                <a:solidFill>
                  <a:srgbClr val="072CCB"/>
                </a:solidFill>
                <a:sym typeface="Euclid Extra"/>
              </a:rPr>
              <a:t>x</a:t>
            </a:r>
            <a:endParaRPr lang="hu-HU" sz="3200" i="1" baseline="-25000" dirty="0" smtClean="0">
              <a:solidFill>
                <a:srgbClr val="072CCB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33400" y="1929825"/>
            <a:ext cx="8425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uniform random </a:t>
            </a:r>
            <a:r>
              <a:rPr lang="hu-HU" sz="3200" i="1" dirty="0" smtClean="0"/>
              <a:t>x  </a:t>
            </a:r>
            <a:r>
              <a:rPr lang="hu-HU" sz="3200" dirty="0" smtClean="0">
                <a:sym typeface="Euclid Extra"/>
              </a:rPr>
              <a:t>   </a:t>
            </a:r>
            <a:r>
              <a:rPr lang="hu-HU" sz="3200" i="1" dirty="0" err="1" smtClean="0">
                <a:solidFill>
                  <a:srgbClr val="072CCB"/>
                </a:solidFill>
                <a:sym typeface="Euclid Extra"/>
              </a:rPr>
              <a:t>G</a:t>
            </a:r>
            <a:r>
              <a:rPr lang="hu-HU" sz="3200" i="1" baseline="-25000" dirty="0" err="1" smtClean="0">
                <a:solidFill>
                  <a:srgbClr val="072CCB"/>
                </a:solidFill>
                <a:sym typeface="Euclid Extra"/>
              </a:rPr>
              <a:t>x</a:t>
            </a:r>
            <a:r>
              <a:rPr lang="hu-HU" sz="3200" dirty="0" smtClean="0">
                <a:solidFill>
                  <a:srgbClr val="072CCB"/>
                </a:solidFill>
                <a:sym typeface="Euclid Extra"/>
              </a:rPr>
              <a:t>: random </a:t>
            </a:r>
            <a:r>
              <a:rPr lang="hu-HU" sz="3200" dirty="0" err="1" smtClean="0">
                <a:solidFill>
                  <a:srgbClr val="072CCB"/>
                </a:solidFill>
                <a:sym typeface="Euclid Extra"/>
              </a:rPr>
              <a:t>connected</a:t>
            </a:r>
            <a:endParaRPr lang="hu-HU" sz="3200" dirty="0" smtClean="0">
              <a:solidFill>
                <a:srgbClr val="072CCB"/>
              </a:solidFill>
              <a:sym typeface="Euclid Extra"/>
            </a:endParaRPr>
          </a:p>
          <a:p>
            <a:r>
              <a:rPr lang="hu-HU" sz="3200" dirty="0">
                <a:solidFill>
                  <a:srgbClr val="072CCB"/>
                </a:solidFill>
                <a:sym typeface="Euclid Extra"/>
              </a:rPr>
              <a:t>	</a:t>
            </a:r>
            <a:r>
              <a:rPr lang="hu-HU" sz="3200" dirty="0" smtClean="0">
                <a:solidFill>
                  <a:srgbClr val="072CCB"/>
                </a:solidFill>
                <a:sym typeface="Euclid Extra"/>
              </a:rPr>
              <a:t>				  </a:t>
            </a:r>
            <a:r>
              <a:rPr lang="hu-HU" sz="3200" dirty="0" err="1" smtClean="0">
                <a:solidFill>
                  <a:srgbClr val="072CCB"/>
                </a:solidFill>
                <a:sym typeface="Euclid Extra"/>
              </a:rPr>
              <a:t>rooted</a:t>
            </a:r>
            <a:r>
              <a:rPr lang="hu-HU" sz="3200" dirty="0" smtClean="0">
                <a:solidFill>
                  <a:srgbClr val="072CCB"/>
                </a:solidFill>
                <a:sym typeface="Euclid Extra"/>
              </a:rPr>
              <a:t> (</a:t>
            </a:r>
            <a:r>
              <a:rPr lang="hu-HU" sz="3200" dirty="0" err="1" smtClean="0">
                <a:solidFill>
                  <a:srgbClr val="072CCB"/>
                </a:solidFill>
                <a:sym typeface="Euclid Extra"/>
              </a:rPr>
              <a:t>countable</a:t>
            </a:r>
            <a:r>
              <a:rPr lang="hu-HU" sz="3200" dirty="0" smtClean="0">
                <a:solidFill>
                  <a:srgbClr val="072CCB"/>
                </a:solidFill>
                <a:sym typeface="Euclid Extra"/>
              </a:rPr>
              <a:t>)</a:t>
            </a:r>
          </a:p>
          <a:p>
            <a:r>
              <a:rPr lang="hu-HU" sz="3200" baseline="-25000" dirty="0">
                <a:solidFill>
                  <a:srgbClr val="072CCB"/>
                </a:solidFill>
                <a:sym typeface="Euclid Extra"/>
              </a:rPr>
              <a:t>	</a:t>
            </a:r>
            <a:r>
              <a:rPr lang="hu-HU" sz="3200" baseline="-25000" dirty="0" smtClean="0">
                <a:solidFill>
                  <a:srgbClr val="072CCB"/>
                </a:solidFill>
                <a:sym typeface="Euclid Extra"/>
              </a:rPr>
              <a:t>		</a:t>
            </a:r>
            <a:r>
              <a:rPr lang="hu-HU" sz="3200" dirty="0" smtClean="0">
                <a:solidFill>
                  <a:srgbClr val="072CCB"/>
                </a:solidFill>
                <a:sym typeface="Euclid Extra"/>
              </a:rPr>
              <a:t>		  </a:t>
            </a:r>
            <a:r>
              <a:rPr lang="hu-HU" sz="3200" dirty="0" err="1" smtClean="0">
                <a:solidFill>
                  <a:srgbClr val="072CCB"/>
                </a:solidFill>
                <a:sym typeface="Euclid Extra"/>
              </a:rPr>
              <a:t>graph</a:t>
            </a:r>
            <a:endParaRPr lang="hu-HU" sz="3200" dirty="0" smtClean="0">
              <a:solidFill>
                <a:srgbClr val="072CCB"/>
              </a:solidFill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4953000" y="3743980"/>
            <a:ext cx="3826689" cy="1894820"/>
            <a:chOff x="4953000" y="3429000"/>
            <a:chExt cx="3826689" cy="1894820"/>
          </a:xfrm>
        </p:grpSpPr>
        <p:sp>
          <p:nvSpPr>
            <p:cNvPr id="8" name="TextBox 7"/>
            <p:cNvSpPr txBox="1"/>
            <p:nvPr/>
          </p:nvSpPr>
          <p:spPr>
            <a:xfrm>
              <a:off x="4953000" y="3429000"/>
              <a:ext cx="382668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mtClean="0"/>
                <a:t>unimodular </a:t>
              </a:r>
              <a:r>
                <a:rPr lang="hu-HU" sz="3200" dirty="0"/>
                <a:t>random </a:t>
              </a:r>
              <a:endParaRPr lang="hu-HU" sz="3200" dirty="0" smtClean="0"/>
            </a:p>
            <a:p>
              <a:r>
                <a:rPr lang="hu-HU" sz="3200" dirty="0"/>
                <a:t> </a:t>
              </a:r>
              <a:r>
                <a:rPr lang="hu-HU" sz="3200" dirty="0" smtClean="0"/>
                <a:t>  </a:t>
              </a:r>
              <a:r>
                <a:rPr lang="hu-HU" sz="3200" dirty="0" err="1" smtClean="0"/>
                <a:t>network</a:t>
              </a:r>
              <a:endParaRPr lang="hu-HU" sz="3200" dirty="0" smtClean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4987492" y="4800600"/>
              <a:ext cx="36231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olidFill>
                    <a:srgbClr val="008000"/>
                  </a:solidFill>
                </a:rPr>
                <a:t>Benjamini - Schramm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8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/>
              <a:t>January 2018</a:t>
            </a:r>
            <a:endParaRPr lang="en-US" sz="1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smtClean="0"/>
              <a:t>Hyperfinite graphings</a:t>
            </a:r>
            <a:endParaRPr lang="en-US" sz="2800"/>
          </a:p>
        </p:txBody>
      </p:sp>
      <p:sp>
        <p:nvSpPr>
          <p:cNvPr id="3" name="Rounded Rectangle 2"/>
          <p:cNvSpPr/>
          <p:nvPr/>
        </p:nvSpPr>
        <p:spPr bwMode="auto">
          <a:xfrm>
            <a:off x="1003730" y="1066800"/>
            <a:ext cx="6693227" cy="15323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If </a:t>
            </a:r>
            <a:r>
              <a:rPr kumimoji="0" lang="hu-HU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</a:t>
            </a:r>
            <a:r>
              <a:rPr kumimoji="0" lang="hu-HU" sz="2800" b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and </a:t>
            </a:r>
            <a:r>
              <a:rPr kumimoji="0" lang="hu-HU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G</a:t>
            </a:r>
            <a:r>
              <a:rPr kumimoji="0" lang="hu-HU" sz="2800" b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2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 are locally equivalent, then </a:t>
            </a: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G</a:t>
            </a:r>
            <a:r>
              <a:rPr kumimoji="0" lang="hu-HU" sz="2800" b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1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 is hyperfinite  </a:t>
            </a:r>
            <a:r>
              <a:rPr kumimoji="0" lang="hu-HU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G</a:t>
            </a:r>
            <a:r>
              <a:rPr kumimoji="0" lang="hu-HU" sz="2800" b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2</a:t>
            </a: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 is hyperfinite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3000" y="3048000"/>
            <a:ext cx="6400800" cy="3037820"/>
            <a:chOff x="1143000" y="3048000"/>
            <a:chExt cx="6400800" cy="3037820"/>
          </a:xfrm>
        </p:grpSpPr>
        <p:sp>
          <p:nvSpPr>
            <p:cNvPr id="6" name="Oval 5"/>
            <p:cNvSpPr/>
            <p:nvPr/>
          </p:nvSpPr>
          <p:spPr bwMode="auto">
            <a:xfrm>
              <a:off x="1143000" y="4572000"/>
              <a:ext cx="16002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505200" y="3048000"/>
              <a:ext cx="16002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943600" y="4648200"/>
              <a:ext cx="16002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2743200" y="3962400"/>
              <a:ext cx="685800" cy="5334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257800" y="3962400"/>
              <a:ext cx="685800" cy="5334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676400" y="5562600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/>
                <a:t>G</a:t>
              </a:r>
              <a:r>
                <a:rPr lang="hu-HU" sz="2800" baseline="-25000" smtClean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66162" y="5562600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/>
                <a:t>G</a:t>
              </a:r>
              <a:r>
                <a:rPr lang="hu-HU" sz="2800" baseline="-25000" smtClean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396240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/>
                <a:t>G</a:t>
              </a:r>
              <a:endParaRPr lang="hu-HU" sz="2800" baseline="-2500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0" y="4876800"/>
            <a:ext cx="609600" cy="381000"/>
            <a:chOff x="1524000" y="4876800"/>
            <a:chExt cx="609600" cy="381000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1524000" y="4876800"/>
              <a:ext cx="152400" cy="381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828800" y="4876800"/>
              <a:ext cx="152400" cy="381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4876800"/>
              <a:ext cx="152400" cy="381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Oval 29"/>
          <p:cNvSpPr/>
          <p:nvPr/>
        </p:nvSpPr>
        <p:spPr bwMode="auto">
          <a:xfrm>
            <a:off x="5943600" y="4648200"/>
            <a:ext cx="1600200" cy="914400"/>
          </a:xfrm>
          <a:prstGeom prst="ellipse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505200" y="3048000"/>
            <a:ext cx="1600200" cy="914400"/>
          </a:xfrm>
          <a:prstGeom prst="ellipse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86200" y="3352800"/>
            <a:ext cx="762000" cy="381000"/>
            <a:chOff x="3886200" y="3352800"/>
            <a:chExt cx="762000" cy="381000"/>
          </a:xfrm>
        </p:grpSpPr>
        <p:grpSp>
          <p:nvGrpSpPr>
            <p:cNvPr id="24" name="Group 23"/>
            <p:cNvGrpSpPr/>
            <p:nvPr/>
          </p:nvGrpSpPr>
          <p:grpSpPr>
            <a:xfrm>
              <a:off x="4038600" y="3352800"/>
              <a:ext cx="609600" cy="381000"/>
              <a:chOff x="1524000" y="4876800"/>
              <a:chExt cx="609600" cy="381000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1524000" y="4876800"/>
                <a:ext cx="152400" cy="381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1828800" y="4876800"/>
                <a:ext cx="152400" cy="381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1981200" y="4876800"/>
                <a:ext cx="152400" cy="381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8" name="Straight Connector 27"/>
            <p:cNvCxnSpPr/>
            <p:nvPr/>
          </p:nvCxnSpPr>
          <p:spPr bwMode="auto">
            <a:xfrm>
              <a:off x="3886200" y="3352800"/>
              <a:ext cx="152400" cy="381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flipV="1">
            <a:off x="6362700" y="4902374"/>
            <a:ext cx="762000" cy="381000"/>
            <a:chOff x="3886200" y="3352800"/>
            <a:chExt cx="762000" cy="381000"/>
          </a:xfrm>
        </p:grpSpPr>
        <p:grpSp>
          <p:nvGrpSpPr>
            <p:cNvPr id="33" name="Group 32"/>
            <p:cNvGrpSpPr/>
            <p:nvPr/>
          </p:nvGrpSpPr>
          <p:grpSpPr>
            <a:xfrm>
              <a:off x="4038600" y="3352800"/>
              <a:ext cx="609600" cy="381000"/>
              <a:chOff x="1524000" y="4876800"/>
              <a:chExt cx="609600" cy="381000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>
                <a:off x="1524000" y="4876800"/>
                <a:ext cx="152400" cy="381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1828800" y="4876800"/>
                <a:ext cx="152400" cy="381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H="1">
                <a:off x="1981200" y="4876800"/>
                <a:ext cx="152400" cy="381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4" name="Straight Connector 33"/>
            <p:cNvCxnSpPr/>
            <p:nvPr/>
          </p:nvCxnSpPr>
          <p:spPr bwMode="auto">
            <a:xfrm>
              <a:off x="3886200" y="3352800"/>
              <a:ext cx="152400" cy="381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901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cs typeface="Arial" charset="0"/>
              </a:rPr>
              <a:t>Local equivalence, definition</a:t>
            </a:r>
            <a:endParaRPr lang="hu-HU" sz="320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066800"/>
            <a:ext cx="5533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/>
              <a:t>x</a:t>
            </a:r>
            <a:r>
              <a:rPr lang="hu-HU" sz="3200" dirty="0" err="1" smtClean="0">
                <a:sym typeface="Symbol"/>
              </a:rPr>
              <a:t></a:t>
            </a:r>
            <a:r>
              <a:rPr lang="hu-HU" sz="3200" i="1" dirty="0" err="1" smtClean="0">
                <a:sym typeface="Symbol"/>
              </a:rPr>
              <a:t>V</a:t>
            </a:r>
            <a:r>
              <a:rPr lang="hu-HU" sz="3200" dirty="0" smtClean="0">
                <a:sym typeface="Symbol"/>
              </a:rPr>
              <a:t>   </a:t>
            </a:r>
            <a:r>
              <a:rPr lang="hu-HU" sz="3200" dirty="0" smtClean="0">
                <a:sym typeface="Euclid Extra"/>
              </a:rPr>
              <a:t>   </a:t>
            </a:r>
            <a:r>
              <a:rPr lang="hu-HU" sz="3200" i="1" dirty="0" err="1" smtClean="0">
                <a:solidFill>
                  <a:srgbClr val="072CCB"/>
                </a:solidFill>
                <a:sym typeface="Euclid Extra"/>
              </a:rPr>
              <a:t>G</a:t>
            </a:r>
            <a:r>
              <a:rPr lang="hu-HU" sz="3200" i="1" baseline="-25000" dirty="0" err="1" smtClean="0">
                <a:solidFill>
                  <a:srgbClr val="072CCB"/>
                </a:solidFill>
                <a:sym typeface="Euclid Extra"/>
              </a:rPr>
              <a:t>x</a:t>
            </a:r>
            <a:r>
              <a:rPr lang="hu-HU" sz="3200" dirty="0" smtClean="0">
                <a:solidFill>
                  <a:srgbClr val="072CCB"/>
                </a:solidFill>
                <a:sym typeface="Euclid Extra"/>
              </a:rPr>
              <a:t>: </a:t>
            </a:r>
            <a:r>
              <a:rPr lang="hu-HU" sz="3200" dirty="0" err="1" smtClean="0">
                <a:solidFill>
                  <a:srgbClr val="072CCB"/>
                </a:solidFill>
                <a:sym typeface="Euclid Extra"/>
              </a:rPr>
              <a:t>component</a:t>
            </a:r>
            <a:r>
              <a:rPr lang="hu-HU" sz="3200" dirty="0" smtClean="0">
                <a:solidFill>
                  <a:srgbClr val="072CCB"/>
                </a:solidFill>
                <a:sym typeface="Euclid Extra"/>
              </a:rPr>
              <a:t> of </a:t>
            </a:r>
            <a:r>
              <a:rPr lang="hu-HU" sz="3200" i="1" dirty="0" smtClean="0">
                <a:solidFill>
                  <a:srgbClr val="072CCB"/>
                </a:solidFill>
                <a:sym typeface="Euclid Extra"/>
              </a:rPr>
              <a:t>x</a:t>
            </a:r>
            <a:endParaRPr lang="hu-HU" sz="3200" i="1" baseline="-25000" dirty="0" smtClean="0">
              <a:solidFill>
                <a:srgbClr val="072CC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74574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i="1" dirty="0" smtClean="0">
                <a:solidFill>
                  <a:srgbClr val="072CCB"/>
                </a:solidFill>
              </a:rPr>
              <a:t>G</a:t>
            </a:r>
            <a:r>
              <a:rPr lang="hu-HU" sz="3200" baseline="-25000" dirty="0" smtClean="0">
                <a:solidFill>
                  <a:srgbClr val="072CCB"/>
                </a:solidFill>
              </a:rPr>
              <a:t>1</a:t>
            </a:r>
            <a:r>
              <a:rPr lang="hu-HU" sz="3200" dirty="0" smtClean="0">
                <a:solidFill>
                  <a:srgbClr val="072CCB"/>
                </a:solidFill>
              </a:rPr>
              <a:t>, </a:t>
            </a:r>
            <a:r>
              <a:rPr lang="hu-HU" sz="3200" i="1" dirty="0" smtClean="0">
                <a:solidFill>
                  <a:srgbClr val="072CCB"/>
                </a:solidFill>
              </a:rPr>
              <a:t>G</a:t>
            </a:r>
            <a:r>
              <a:rPr lang="hu-HU" sz="3200" baseline="-25000" dirty="0" smtClean="0">
                <a:solidFill>
                  <a:srgbClr val="072CCB"/>
                </a:solidFill>
              </a:rPr>
              <a:t>2</a:t>
            </a:r>
            <a:r>
              <a:rPr lang="hu-HU" sz="3200" dirty="0" smtClean="0">
                <a:solidFill>
                  <a:srgbClr val="072CCB"/>
                </a:solidFill>
              </a:rPr>
              <a:t> </a:t>
            </a:r>
            <a:r>
              <a:rPr lang="hu-HU" sz="3200" dirty="0" err="1" smtClean="0">
                <a:solidFill>
                  <a:srgbClr val="072CCB"/>
                </a:solidFill>
              </a:rPr>
              <a:t>locally</a:t>
            </a:r>
            <a:r>
              <a:rPr lang="hu-HU" sz="3200" dirty="0" smtClean="0">
                <a:solidFill>
                  <a:srgbClr val="072CCB"/>
                </a:solidFill>
              </a:rPr>
              <a:t> </a:t>
            </a:r>
            <a:r>
              <a:rPr lang="hu-HU" sz="3200" dirty="0" err="1" smtClean="0">
                <a:solidFill>
                  <a:srgbClr val="072CCB"/>
                </a:solidFill>
              </a:rPr>
              <a:t>equivalent</a:t>
            </a:r>
            <a:r>
              <a:rPr lang="hu-HU" sz="3200" dirty="0" smtClean="0">
                <a:solidFill>
                  <a:srgbClr val="072CCB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smtClean="0"/>
              <a:t>	for random uniform </a:t>
            </a:r>
            <a:r>
              <a:rPr lang="hu-HU" sz="3200" i="1"/>
              <a:t>x</a:t>
            </a:r>
            <a:r>
              <a:rPr lang="hu-HU" sz="3200">
                <a:sym typeface="Symbol"/>
              </a:rPr>
              <a:t></a:t>
            </a:r>
            <a:r>
              <a:rPr lang="hu-HU" sz="3200" i="1" smtClean="0">
                <a:sym typeface="Symbol"/>
              </a:rPr>
              <a:t>V,</a:t>
            </a:r>
            <a:endParaRPr lang="hu-HU" sz="3200" smtClean="0"/>
          </a:p>
          <a:p>
            <a:pPr>
              <a:lnSpc>
                <a:spcPct val="150000"/>
              </a:lnSpc>
            </a:pPr>
            <a:r>
              <a:rPr lang="hu-HU" sz="3200"/>
              <a:t>	</a:t>
            </a:r>
            <a:r>
              <a:rPr lang="hu-HU" sz="3200" smtClean="0"/>
              <a:t>	distributions </a:t>
            </a:r>
            <a:r>
              <a:rPr lang="hu-HU" sz="3200" dirty="0" smtClean="0"/>
              <a:t>of (</a:t>
            </a:r>
            <a:r>
              <a:rPr lang="hu-HU" sz="3200" i="1" dirty="0" smtClean="0"/>
              <a:t>G</a:t>
            </a:r>
            <a:r>
              <a:rPr lang="hu-HU" sz="3200" baseline="-25000" dirty="0" smtClean="0"/>
              <a:t>1</a:t>
            </a:r>
            <a:r>
              <a:rPr lang="hu-HU" sz="3200" dirty="0" smtClean="0"/>
              <a:t>)</a:t>
            </a:r>
            <a:r>
              <a:rPr lang="hu-HU" sz="3200" i="1" baseline="-25000" dirty="0" smtClean="0"/>
              <a:t>x</a:t>
            </a:r>
            <a:r>
              <a:rPr lang="hu-HU" sz="3200" dirty="0" smtClean="0"/>
              <a:t> and (</a:t>
            </a:r>
            <a:r>
              <a:rPr lang="hu-HU" sz="3200" i="1" dirty="0" smtClean="0"/>
              <a:t>G</a:t>
            </a:r>
            <a:r>
              <a:rPr lang="hu-HU" sz="3200" baseline="-25000" dirty="0" smtClean="0"/>
              <a:t>2</a:t>
            </a:r>
            <a:r>
              <a:rPr lang="hu-HU" sz="3200" dirty="0" smtClean="0"/>
              <a:t>)</a:t>
            </a:r>
            <a:r>
              <a:rPr lang="hu-HU" sz="3200" i="1" baseline="-25000" dirty="0" smtClean="0"/>
              <a:t>x</a:t>
            </a:r>
          </a:p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dirty="0" smtClean="0"/>
              <a:t>	</a:t>
            </a:r>
            <a:r>
              <a:rPr lang="hu-HU" sz="3200" dirty="0" err="1" smtClean="0"/>
              <a:t>are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same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28726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cs typeface="Arial" charset="0"/>
              </a:rPr>
              <a:t>Local isomorphism, definition</a:t>
            </a:r>
            <a:endParaRPr lang="hu-HU" sz="320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70150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i="1" dirty="0" smtClean="0">
                <a:sym typeface="Symbol"/>
              </a:rPr>
              <a:t> </a:t>
            </a:r>
            <a:r>
              <a:rPr lang="hu-HU" sz="3200" smtClean="0">
                <a:sym typeface="Symbol"/>
              </a:rPr>
              <a:t>:</a:t>
            </a:r>
            <a:r>
              <a:rPr lang="hu-HU" sz="3200" i="1" smtClean="0">
                <a:sym typeface="Symbol"/>
              </a:rPr>
              <a:t> V</a:t>
            </a:r>
            <a:r>
              <a:rPr lang="hu-HU" sz="3200" smtClean="0">
                <a:sym typeface="Symbol"/>
              </a:rPr>
              <a:t>(</a:t>
            </a:r>
            <a:r>
              <a:rPr lang="hu-HU" sz="3200" i="1" smtClean="0"/>
              <a:t>G</a:t>
            </a:r>
            <a:r>
              <a:rPr lang="hu-HU" sz="3200" baseline="-25000" smtClean="0"/>
              <a:t>1</a:t>
            </a:r>
            <a:r>
              <a:rPr lang="hu-HU" sz="3200" smtClean="0"/>
              <a:t>)</a:t>
            </a:r>
            <a:r>
              <a:rPr lang="hu-HU" sz="3200" baseline="-25000" smtClean="0"/>
              <a:t> </a:t>
            </a:r>
            <a:r>
              <a:rPr lang="hu-HU" sz="3200" smtClean="0">
                <a:sym typeface="Symbol"/>
              </a:rPr>
              <a:t></a:t>
            </a:r>
            <a:r>
              <a:rPr lang="hu-HU" sz="3200" smtClean="0"/>
              <a:t> </a:t>
            </a:r>
            <a:r>
              <a:rPr lang="hu-HU" sz="3200" i="1" smtClean="0"/>
              <a:t>V</a:t>
            </a:r>
            <a:r>
              <a:rPr lang="hu-HU" sz="3200" smtClean="0"/>
              <a:t>(</a:t>
            </a:r>
            <a:r>
              <a:rPr lang="hu-HU" sz="3200" i="1" smtClean="0"/>
              <a:t>G</a:t>
            </a:r>
            <a:r>
              <a:rPr lang="hu-HU" sz="3200" baseline="-25000" smtClean="0"/>
              <a:t>2</a:t>
            </a:r>
            <a:r>
              <a:rPr lang="hu-HU" sz="3200" smtClean="0"/>
              <a:t>) </a:t>
            </a:r>
            <a:r>
              <a:rPr lang="hu-HU" sz="3200" dirty="0" smtClean="0"/>
              <a:t>local </a:t>
            </a:r>
            <a:r>
              <a:rPr lang="hu-HU" sz="3200" err="1" smtClean="0"/>
              <a:t>isomorphism</a:t>
            </a:r>
            <a:r>
              <a:rPr lang="hu-HU" sz="3200" smtClean="0"/>
              <a:t>:</a:t>
            </a:r>
            <a:endParaRPr lang="hu-HU" sz="3200" dirty="0" smtClean="0"/>
          </a:p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dirty="0" smtClean="0"/>
              <a:t>	</a:t>
            </a:r>
            <a:r>
              <a:rPr lang="hu-HU" sz="3200" dirty="0" err="1" smtClean="0">
                <a:solidFill>
                  <a:srgbClr val="072CCB"/>
                </a:solidFill>
              </a:rPr>
              <a:t>measure</a:t>
            </a:r>
            <a:r>
              <a:rPr lang="hu-HU" sz="3200" dirty="0" smtClean="0">
                <a:solidFill>
                  <a:srgbClr val="072CCB"/>
                </a:solidFill>
              </a:rPr>
              <a:t> </a:t>
            </a:r>
            <a:r>
              <a:rPr lang="hu-HU" sz="3200" dirty="0" err="1" smtClean="0">
                <a:solidFill>
                  <a:srgbClr val="072CCB"/>
                </a:solidFill>
              </a:rPr>
              <a:t>preserving</a:t>
            </a:r>
            <a:r>
              <a:rPr lang="hu-HU" sz="3200" dirty="0" smtClean="0">
                <a:solidFill>
                  <a:srgbClr val="072CCB"/>
                </a:solidFill>
              </a:rPr>
              <a:t> and </a:t>
            </a:r>
          </a:p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dirty="0" smtClean="0"/>
              <a:t>	</a:t>
            </a:r>
            <a:r>
              <a:rPr lang="hu-HU" sz="3200" dirty="0" smtClean="0">
                <a:solidFill>
                  <a:srgbClr val="072CCB"/>
                </a:solidFill>
              </a:rPr>
              <a:t>(</a:t>
            </a:r>
            <a:r>
              <a:rPr lang="hu-HU" sz="3200" dirty="0" smtClean="0">
                <a:solidFill>
                  <a:srgbClr val="072CCB"/>
                </a:solidFill>
                <a:sym typeface="Symbol"/>
              </a:rPr>
              <a:t></a:t>
            </a:r>
            <a:r>
              <a:rPr lang="hu-HU" sz="3200" i="1" dirty="0" smtClean="0">
                <a:solidFill>
                  <a:srgbClr val="072CCB"/>
                </a:solidFill>
                <a:sym typeface="Symbol"/>
              </a:rPr>
              <a:t>x</a:t>
            </a:r>
            <a:r>
              <a:rPr lang="hu-HU" sz="3200" dirty="0" smtClean="0">
                <a:solidFill>
                  <a:srgbClr val="072CCB"/>
                </a:solidFill>
                <a:sym typeface="Symbol"/>
              </a:rPr>
              <a:t>)</a:t>
            </a:r>
            <a:r>
              <a:rPr lang="hu-HU" sz="3200" dirty="0" smtClean="0">
                <a:sym typeface="Symbol"/>
              </a:rPr>
              <a:t> </a:t>
            </a:r>
            <a:r>
              <a:rPr lang="hu-HU" sz="3200" dirty="0" err="1" smtClean="0">
                <a:solidFill>
                  <a:srgbClr val="072CCB"/>
                </a:solidFill>
              </a:rPr>
              <a:t>isomorphism</a:t>
            </a:r>
            <a:r>
              <a:rPr lang="hu-HU" sz="3200" dirty="0" smtClean="0">
                <a:solidFill>
                  <a:srgbClr val="072CCB"/>
                </a:solidFill>
              </a:rPr>
              <a:t> </a:t>
            </a:r>
            <a:r>
              <a:rPr lang="hu-HU" sz="3200" dirty="0" err="1" smtClean="0">
                <a:solidFill>
                  <a:srgbClr val="072CCB"/>
                </a:solidFill>
              </a:rPr>
              <a:t>between</a:t>
            </a:r>
            <a:r>
              <a:rPr lang="hu-HU" sz="3200" dirty="0" smtClean="0">
                <a:solidFill>
                  <a:srgbClr val="072CCB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rgbClr val="072CCB"/>
                </a:solidFill>
              </a:rPr>
              <a:t>	</a:t>
            </a:r>
            <a:r>
              <a:rPr lang="hu-HU" sz="3200" smtClean="0">
                <a:solidFill>
                  <a:srgbClr val="072CCB"/>
                </a:solidFill>
              </a:rPr>
              <a:t>		(</a:t>
            </a:r>
            <a:r>
              <a:rPr lang="hu-HU" sz="3200" i="1" dirty="0" smtClean="0">
                <a:solidFill>
                  <a:srgbClr val="072CCB"/>
                </a:solidFill>
              </a:rPr>
              <a:t>G</a:t>
            </a:r>
            <a:r>
              <a:rPr lang="hu-HU" sz="3200" baseline="-25000" dirty="0" smtClean="0">
                <a:solidFill>
                  <a:srgbClr val="072CCB"/>
                </a:solidFill>
              </a:rPr>
              <a:t>1</a:t>
            </a:r>
            <a:r>
              <a:rPr lang="hu-HU" sz="3200" dirty="0" smtClean="0">
                <a:solidFill>
                  <a:srgbClr val="072CCB"/>
                </a:solidFill>
              </a:rPr>
              <a:t>)</a:t>
            </a:r>
            <a:r>
              <a:rPr lang="hu-HU" sz="3200" i="1" baseline="-25000" dirty="0" smtClean="0">
                <a:solidFill>
                  <a:srgbClr val="072CCB"/>
                </a:solidFill>
              </a:rPr>
              <a:t>x</a:t>
            </a:r>
            <a:r>
              <a:rPr lang="hu-HU" sz="3200" dirty="0" smtClean="0">
                <a:solidFill>
                  <a:srgbClr val="072CCB"/>
                </a:solidFill>
              </a:rPr>
              <a:t> and (</a:t>
            </a:r>
            <a:r>
              <a:rPr lang="hu-HU" sz="3200" i="1" dirty="0" smtClean="0">
                <a:solidFill>
                  <a:srgbClr val="072CCB"/>
                </a:solidFill>
              </a:rPr>
              <a:t>G</a:t>
            </a:r>
            <a:r>
              <a:rPr lang="hu-HU" sz="3200" baseline="-25000" dirty="0" smtClean="0">
                <a:solidFill>
                  <a:srgbClr val="072CCB"/>
                </a:solidFill>
              </a:rPr>
              <a:t>2</a:t>
            </a:r>
            <a:r>
              <a:rPr lang="hu-HU" sz="3200" dirty="0" smtClean="0">
                <a:solidFill>
                  <a:srgbClr val="072CCB"/>
                </a:solidFill>
              </a:rPr>
              <a:t>)</a:t>
            </a:r>
            <a:r>
              <a:rPr lang="hu-HU" sz="3200" baseline="-25000" dirty="0" smtClean="0">
                <a:solidFill>
                  <a:srgbClr val="072CCB"/>
                </a:solidFill>
                <a:sym typeface="Symbol"/>
              </a:rPr>
              <a:t>(</a:t>
            </a:r>
            <a:r>
              <a:rPr lang="hu-HU" sz="3200" i="1" baseline="-25000" dirty="0" smtClean="0">
                <a:solidFill>
                  <a:srgbClr val="072CCB"/>
                </a:solidFill>
              </a:rPr>
              <a:t>x)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980" y="4114800"/>
            <a:ext cx="5925020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dirty="0" err="1" smtClean="0"/>
              <a:t>Existence</a:t>
            </a:r>
            <a:r>
              <a:rPr lang="hu-HU" sz="3200" dirty="0" smtClean="0"/>
              <a:t> of local </a:t>
            </a:r>
            <a:r>
              <a:rPr lang="hu-HU" sz="3200" dirty="0" err="1" smtClean="0"/>
              <a:t>isomorphism</a:t>
            </a:r>
            <a:r>
              <a:rPr lang="hu-HU" sz="32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hu-HU" sz="3200" dirty="0" err="1" smtClean="0"/>
              <a:t>proves</a:t>
            </a:r>
            <a:r>
              <a:rPr lang="hu-HU" sz="3200" dirty="0" smtClean="0"/>
              <a:t> local </a:t>
            </a:r>
            <a:r>
              <a:rPr lang="hu-HU" sz="3200" dirty="0" err="1" smtClean="0"/>
              <a:t>equivalence</a:t>
            </a:r>
            <a:r>
              <a:rPr lang="hu-HU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6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B3546A2-2881-4C96-99E3-A13A7BAF87B7}" type="slidenum">
              <a:rPr lang="en-US" altLang="en-US" sz="14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</a:rPr>
              <a:t>Representative set of nodes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4" name="Ellipszis 3"/>
          <p:cNvSpPr/>
          <p:nvPr/>
        </p:nvSpPr>
        <p:spPr bwMode="auto">
          <a:xfrm>
            <a:off x="685800" y="1905000"/>
            <a:ext cx="3824514" cy="787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685800" y="3479800"/>
            <a:ext cx="3824514" cy="787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Egyenes összekötő 10"/>
          <p:cNvCxnSpPr/>
          <p:nvPr/>
        </p:nvCxnSpPr>
        <p:spPr bwMode="auto">
          <a:xfrm>
            <a:off x="1023257" y="2298700"/>
            <a:ext cx="1349828" cy="1574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gyenes összekötő 12"/>
          <p:cNvCxnSpPr/>
          <p:nvPr/>
        </p:nvCxnSpPr>
        <p:spPr bwMode="auto">
          <a:xfrm>
            <a:off x="2598057" y="2298700"/>
            <a:ext cx="1349828" cy="1574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gyenes összekötő 13"/>
          <p:cNvCxnSpPr/>
          <p:nvPr/>
        </p:nvCxnSpPr>
        <p:spPr bwMode="auto">
          <a:xfrm flipH="1">
            <a:off x="1248229" y="2298700"/>
            <a:ext cx="1349828" cy="1574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Egyenes összekötő 14"/>
          <p:cNvCxnSpPr/>
          <p:nvPr/>
        </p:nvCxnSpPr>
        <p:spPr bwMode="auto">
          <a:xfrm>
            <a:off x="2035628" y="2354943"/>
            <a:ext cx="337457" cy="151855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gyenes összekötő 16"/>
          <p:cNvCxnSpPr/>
          <p:nvPr/>
        </p:nvCxnSpPr>
        <p:spPr bwMode="auto">
          <a:xfrm>
            <a:off x="3589977" y="2305517"/>
            <a:ext cx="337457" cy="151855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Egyenes összekötő 17"/>
          <p:cNvCxnSpPr/>
          <p:nvPr/>
        </p:nvCxnSpPr>
        <p:spPr bwMode="auto">
          <a:xfrm flipH="1">
            <a:off x="3272971" y="2298700"/>
            <a:ext cx="337457" cy="151855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Egyenes összekötő 18"/>
          <p:cNvCxnSpPr/>
          <p:nvPr/>
        </p:nvCxnSpPr>
        <p:spPr bwMode="auto">
          <a:xfrm flipH="1">
            <a:off x="1248229" y="2361760"/>
            <a:ext cx="337457" cy="151855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Lekerekített téglalap 19"/>
          <p:cNvSpPr/>
          <p:nvPr/>
        </p:nvSpPr>
        <p:spPr bwMode="auto">
          <a:xfrm>
            <a:off x="5715000" y="2438400"/>
            <a:ext cx="3200400" cy="105560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random edge set, with density 1/2</a:t>
            </a:r>
          </a:p>
        </p:txBody>
      </p:sp>
      <p:cxnSp>
        <p:nvCxnSpPr>
          <p:cNvPr id="22" name="Egyenes összekötő nyíllal 21"/>
          <p:cNvCxnSpPr>
            <a:stCxn id="20" idx="1"/>
          </p:cNvCxnSpPr>
          <p:nvPr/>
        </p:nvCxnSpPr>
        <p:spPr bwMode="auto">
          <a:xfrm flipH="1">
            <a:off x="4285342" y="2966204"/>
            <a:ext cx="1429658" cy="55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gyenes összekötő 24"/>
          <p:cNvCxnSpPr/>
          <p:nvPr/>
        </p:nvCxnSpPr>
        <p:spPr bwMode="auto">
          <a:xfrm>
            <a:off x="1600200" y="2362200"/>
            <a:ext cx="1349828" cy="1574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Egyenes összekötő 25"/>
          <p:cNvCxnSpPr/>
          <p:nvPr/>
        </p:nvCxnSpPr>
        <p:spPr bwMode="auto">
          <a:xfrm flipH="1">
            <a:off x="2558143" y="2367643"/>
            <a:ext cx="337457" cy="151855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Egyenes összekötő 26"/>
          <p:cNvCxnSpPr/>
          <p:nvPr/>
        </p:nvCxnSpPr>
        <p:spPr bwMode="auto">
          <a:xfrm flipV="1">
            <a:off x="1248229" y="2361760"/>
            <a:ext cx="2779486" cy="15117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63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cs typeface="Arial" charset="0"/>
              </a:rPr>
              <a:t>Local isomorphism, example</a:t>
            </a:r>
            <a:endParaRPr lang="hu-HU" sz="320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38200" y="1600200"/>
            <a:ext cx="2286000" cy="2286000"/>
            <a:chOff x="838200" y="1828800"/>
            <a:chExt cx="2286000" cy="2286000"/>
          </a:xfrm>
        </p:grpSpPr>
        <p:sp>
          <p:nvSpPr>
            <p:cNvPr id="9" name="Oval 8"/>
            <p:cNvSpPr/>
            <p:nvPr/>
          </p:nvSpPr>
          <p:spPr bwMode="auto">
            <a:xfrm>
              <a:off x="838200" y="1828800"/>
              <a:ext cx="2286000" cy="2286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1371600" y="1981200"/>
              <a:ext cx="1676400" cy="533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799110" y="2057400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ym typeface="Symbol"/>
                </a:rPr>
                <a:t></a:t>
              </a:r>
              <a:endParaRPr lang="hu-HU" sz="2800" smtClean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2362200" y="3352800"/>
              <a:ext cx="685800" cy="6858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362200" y="3200400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ym typeface="Symbol"/>
                </a:rPr>
                <a:t></a:t>
              </a:r>
              <a:endParaRPr lang="hu-HU" sz="2800" smtClean="0"/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5791200" y="1715022"/>
            <a:ext cx="2133600" cy="2133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239000" y="2286000"/>
            <a:ext cx="0" cy="1181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285510" y="244858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ym typeface="Symbol"/>
              </a:rPr>
              <a:t></a:t>
            </a:r>
            <a:endParaRPr lang="hu-HU" sz="2800" smtClean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096000" y="3495020"/>
            <a:ext cx="762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248400" y="29718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ym typeface="Symbol"/>
              </a:rPr>
              <a:t></a:t>
            </a:r>
            <a:endParaRPr lang="hu-HU" sz="280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04800" y="4292025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components</a:t>
            </a:r>
            <a:r>
              <a:rPr lang="hu-HU" sz="3200" dirty="0" smtClean="0"/>
              <a:t>: </a:t>
            </a:r>
            <a:r>
              <a:rPr lang="hu-HU" sz="3200" dirty="0" err="1" smtClean="0"/>
              <a:t>grids</a:t>
            </a:r>
            <a:endParaRPr lang="hu-HU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333627" y="4267200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components</a:t>
            </a:r>
            <a:r>
              <a:rPr lang="hu-HU" sz="3200" dirty="0" smtClean="0"/>
              <a:t>: </a:t>
            </a:r>
            <a:r>
              <a:rPr lang="hu-HU" sz="3200" dirty="0" err="1" smtClean="0"/>
              <a:t>grids</a:t>
            </a:r>
            <a:endParaRPr lang="hu-HU" sz="32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2895600" y="1905000"/>
            <a:ext cx="3522118" cy="3861375"/>
            <a:chOff x="2895600" y="2133600"/>
            <a:chExt cx="3522118" cy="3861375"/>
          </a:xfrm>
        </p:grpSpPr>
        <p:sp>
          <p:nvSpPr>
            <p:cNvPr id="2" name="TextBox 1"/>
            <p:cNvSpPr txBox="1"/>
            <p:nvPr/>
          </p:nvSpPr>
          <p:spPr>
            <a:xfrm>
              <a:off x="2895600" y="5410200"/>
              <a:ext cx="35221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>
                  <a:solidFill>
                    <a:srgbClr val="FF0000"/>
                  </a:solidFill>
                </a:rPr>
                <a:t>(</a:t>
              </a:r>
              <a:r>
                <a:rPr lang="hu-HU" sz="3200" i="1" dirty="0" err="1" smtClean="0">
                  <a:solidFill>
                    <a:srgbClr val="FF0000"/>
                  </a:solidFill>
                </a:rPr>
                <a:t>x,y</a:t>
              </a:r>
              <a:r>
                <a:rPr lang="hu-HU" sz="3200" dirty="0" smtClean="0">
                  <a:solidFill>
                    <a:srgbClr val="FF0000"/>
                  </a:solidFill>
                </a:rPr>
                <a:t>)</a:t>
              </a:r>
              <a:r>
                <a:rPr lang="hu-HU" sz="3200" i="1" dirty="0" smtClean="0">
                  <a:solidFill>
                    <a:srgbClr val="FF0000"/>
                  </a:solidFill>
                </a:rPr>
                <a:t> </a:t>
              </a:r>
              <a:r>
                <a:rPr lang="hu-HU" sz="3200" dirty="0" smtClean="0">
                  <a:solidFill>
                    <a:srgbClr val="FF0000"/>
                  </a:solidFill>
                  <a:sym typeface="Euclid Extra"/>
                </a:rPr>
                <a:t> </a:t>
              </a:r>
              <a:r>
                <a:rPr lang="hu-HU" sz="3200" i="1" dirty="0" err="1" smtClean="0">
                  <a:solidFill>
                    <a:srgbClr val="FF0000"/>
                  </a:solidFill>
                  <a:sym typeface="Euclid Extra"/>
                </a:rPr>
                <a:t>x</a:t>
              </a:r>
              <a:r>
                <a:rPr lang="hu-HU" sz="3200" dirty="0" err="1" smtClean="0">
                  <a:solidFill>
                    <a:srgbClr val="FF0000"/>
                  </a:solidFill>
                  <a:sym typeface="Euclid Extra"/>
                </a:rPr>
                <a:t>+</a:t>
              </a:r>
              <a:r>
                <a:rPr lang="hu-HU" sz="3200" i="1" dirty="0" err="1" smtClean="0">
                  <a:solidFill>
                    <a:srgbClr val="FF0000"/>
                  </a:solidFill>
                  <a:sym typeface="Euclid Extra"/>
                </a:rPr>
                <a:t>y</a:t>
              </a:r>
              <a:r>
                <a:rPr lang="hu-HU" sz="3200" dirty="0" smtClean="0">
                  <a:solidFill>
                    <a:srgbClr val="FF0000"/>
                  </a:solidFill>
                  <a:sym typeface="Euclid Extra"/>
                </a:rPr>
                <a:t> </a:t>
              </a:r>
              <a:r>
                <a:rPr lang="hu-HU" sz="3200" dirty="0" err="1" smtClean="0">
                  <a:solidFill>
                    <a:srgbClr val="FF0000"/>
                  </a:solidFill>
                  <a:sym typeface="Euclid Extra"/>
                </a:rPr>
                <a:t>mod</a:t>
              </a:r>
              <a:r>
                <a:rPr lang="hu-HU" sz="3200" dirty="0" smtClean="0">
                  <a:solidFill>
                    <a:srgbClr val="FF0000"/>
                  </a:solidFill>
                  <a:sym typeface="Euclid Extra"/>
                </a:rPr>
                <a:t> 1</a:t>
              </a:r>
              <a:endParaRPr lang="hu-HU" sz="3200" i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3657600" y="2938790"/>
              <a:ext cx="152400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191000" y="2133600"/>
              <a:ext cx="463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smtClean="0">
                  <a:solidFill>
                    <a:srgbClr val="FF0000"/>
                  </a:solidFill>
                  <a:sym typeface="Symbol"/>
                </a:rPr>
                <a:t></a:t>
              </a:r>
              <a:endParaRPr lang="hu-HU" sz="360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8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>
                <a:solidFill>
                  <a:srgbClr val="000000"/>
                </a:solidFill>
              </a:rPr>
              <a:t>January 2018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</a:rPr>
              <a:t>Local equivalence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9215" y="1066800"/>
            <a:ext cx="8242268" cy="17366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3200" i="1" smtClean="0">
                <a:solidFill>
                  <a:srgbClr val="000000"/>
                </a:solidFill>
              </a:rPr>
              <a:t>G</a:t>
            </a:r>
            <a:r>
              <a:rPr lang="hu-HU" sz="3200" baseline="-25000" smtClean="0">
                <a:solidFill>
                  <a:srgbClr val="000000"/>
                </a:solidFill>
              </a:rPr>
              <a:t>1</a:t>
            </a:r>
            <a:r>
              <a:rPr lang="hu-HU" sz="3200" smtClean="0">
                <a:solidFill>
                  <a:srgbClr val="000000"/>
                </a:solidFill>
              </a:rPr>
              <a:t> 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and 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hu-HU" sz="3200" baseline="-25000" smtClean="0">
                <a:solidFill>
                  <a:srgbClr val="000000"/>
                </a:solidFill>
                <a:sym typeface="Symbol"/>
              </a:rPr>
              <a:t>2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 are locally equivalent</a:t>
            </a:r>
          </a:p>
          <a:p>
            <a:pPr algn="ctr"/>
            <a:r>
              <a:rPr lang="hu-HU" sz="3200">
                <a:solidFill>
                  <a:srgbClr val="000000"/>
                </a:solidFill>
                <a:sym typeface="Symbol"/>
              </a:rPr>
              <a:t>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 </a:t>
            </a:r>
          </a:p>
          <a:p>
            <a:pPr algn="ctr"/>
            <a:r>
              <a:rPr lang="hu-HU" sz="3200" smtClean="0">
                <a:solidFill>
                  <a:srgbClr val="000000"/>
                </a:solidFill>
                <a:sym typeface="Symbol"/>
              </a:rPr>
              <a:t>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G 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and local isomorphisms 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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hu-HU" sz="3200" baseline="-25000" smtClean="0">
                <a:solidFill>
                  <a:srgbClr val="000000"/>
                </a:solidFill>
                <a:sym typeface="Symbol"/>
              </a:rPr>
              <a:t>1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, </a:t>
            </a:r>
            <a:r>
              <a:rPr lang="hu-HU" sz="3200" i="1">
                <a:solidFill>
                  <a:srgbClr val="000000"/>
                </a:solidFill>
                <a:sym typeface="Symbol"/>
              </a:rPr>
              <a:t>G</a:t>
            </a:r>
            <a:r>
              <a:rPr lang="hu-HU" sz="3200">
                <a:solidFill>
                  <a:srgbClr val="000000"/>
                </a:solidFill>
                <a:sym typeface="Symbol"/>
              </a:rPr>
              <a:t></a:t>
            </a:r>
            <a:r>
              <a:rPr lang="hu-HU" sz="3200" i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hu-HU" sz="3200" baseline="-25000" smtClean="0">
                <a:solidFill>
                  <a:srgbClr val="000000"/>
                </a:solidFill>
                <a:sym typeface="Symbol"/>
              </a:rPr>
              <a:t>2</a:t>
            </a:r>
            <a:r>
              <a:rPr lang="hu-HU" sz="3200" smtClean="0">
                <a:solidFill>
                  <a:srgbClr val="000000"/>
                </a:solidFill>
                <a:sym typeface="Symbol"/>
              </a:rPr>
              <a:t>.</a:t>
            </a:r>
            <a:endParaRPr lang="en-US" sz="3200" baseline="-25000" smtClean="0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76400" y="3361707"/>
            <a:ext cx="5600700" cy="2658093"/>
            <a:chOff x="1143000" y="3048000"/>
            <a:chExt cx="6400800" cy="3037820"/>
          </a:xfrm>
        </p:grpSpPr>
        <p:sp>
          <p:nvSpPr>
            <p:cNvPr id="6" name="Oval 5"/>
            <p:cNvSpPr/>
            <p:nvPr/>
          </p:nvSpPr>
          <p:spPr bwMode="auto">
            <a:xfrm>
              <a:off x="1143000" y="4572000"/>
              <a:ext cx="16002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hu-H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505200" y="3048000"/>
              <a:ext cx="16002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hu-H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943600" y="4648200"/>
              <a:ext cx="16002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hu-HU" sz="2800" smtClean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2743200" y="3962400"/>
              <a:ext cx="685800" cy="5334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257800" y="3962400"/>
              <a:ext cx="685800" cy="5334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676400" y="5562600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>
                  <a:solidFill>
                    <a:srgbClr val="000000"/>
                  </a:solidFill>
                </a:rPr>
                <a:t>G</a:t>
              </a:r>
              <a:r>
                <a:rPr lang="hu-HU" sz="2800" baseline="-25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66162" y="5562600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>
                  <a:solidFill>
                    <a:srgbClr val="000000"/>
                  </a:solidFill>
                </a:rPr>
                <a:t>G</a:t>
              </a:r>
              <a:r>
                <a:rPr lang="hu-HU" sz="2800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396240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>
                  <a:solidFill>
                    <a:srgbClr val="000000"/>
                  </a:solidFill>
                </a:rPr>
                <a:t>G</a:t>
              </a:r>
              <a:endParaRPr lang="hu-HU" sz="2800" baseline="-250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/>
              <a:t>January 2018</a:t>
            </a:r>
            <a:endParaRPr lang="en-US" sz="1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/>
              <a:t>Hyperfinite graphings</a:t>
            </a:r>
            <a:endParaRPr lang="en-US" sz="3200"/>
          </a:p>
        </p:txBody>
      </p:sp>
      <p:sp>
        <p:nvSpPr>
          <p:cNvPr id="3" name="Rounded Rectangle 2"/>
          <p:cNvSpPr/>
          <p:nvPr/>
        </p:nvSpPr>
        <p:spPr bwMode="auto">
          <a:xfrm>
            <a:off x="549476" y="1066800"/>
            <a:ext cx="7601736" cy="16346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If </a:t>
            </a:r>
            <a:r>
              <a:rPr kumimoji="0" lang="hu-HU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</a:t>
            </a:r>
            <a:r>
              <a:rPr kumimoji="0" lang="hu-HU" sz="3200" b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and </a:t>
            </a:r>
            <a:r>
              <a:rPr kumimoji="0" lang="hu-HU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G</a:t>
            </a:r>
            <a:r>
              <a:rPr kumimoji="0" lang="hu-HU" sz="3200" b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2</a:t>
            </a: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 are locally equivalent, then </a:t>
            </a: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G</a:t>
            </a:r>
            <a:r>
              <a:rPr kumimoji="0" lang="hu-HU" sz="3200" b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1</a:t>
            </a: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 is hyperfinite  </a:t>
            </a:r>
            <a:r>
              <a:rPr kumimoji="0" lang="hu-HU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G</a:t>
            </a:r>
            <a:r>
              <a:rPr kumimoji="0" lang="hu-HU" sz="3200" b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2</a:t>
            </a:r>
            <a:r>
              <a:rPr kumimoji="0" lang="hu-H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 is hyperfinite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3000" y="3048000"/>
            <a:ext cx="6400800" cy="3037820"/>
            <a:chOff x="1143000" y="3048000"/>
            <a:chExt cx="6400800" cy="3037820"/>
          </a:xfrm>
        </p:grpSpPr>
        <p:sp>
          <p:nvSpPr>
            <p:cNvPr id="6" name="Oval 5"/>
            <p:cNvSpPr/>
            <p:nvPr/>
          </p:nvSpPr>
          <p:spPr bwMode="auto">
            <a:xfrm>
              <a:off x="1143000" y="4572000"/>
              <a:ext cx="16002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505200" y="3048000"/>
              <a:ext cx="16002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943600" y="4648200"/>
              <a:ext cx="16002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2743200" y="3962400"/>
              <a:ext cx="685800" cy="5334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257800" y="3962400"/>
              <a:ext cx="685800" cy="5334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676400" y="5562600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/>
                <a:t>G</a:t>
              </a:r>
              <a:r>
                <a:rPr lang="hu-HU" sz="2800" baseline="-25000" smtClean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66162" y="5562600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/>
                <a:t>G</a:t>
              </a:r>
              <a:r>
                <a:rPr lang="hu-HU" sz="2800" baseline="-25000" smtClean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396240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/>
                <a:t>G</a:t>
              </a:r>
              <a:endParaRPr lang="hu-HU" sz="2800" baseline="-2500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0" y="4876800"/>
            <a:ext cx="609600" cy="381000"/>
            <a:chOff x="1524000" y="4876800"/>
            <a:chExt cx="609600" cy="381000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1524000" y="4876800"/>
              <a:ext cx="152400" cy="381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828800" y="4876800"/>
              <a:ext cx="152400" cy="381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4876800"/>
              <a:ext cx="152400" cy="381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3886200" y="3352800"/>
            <a:ext cx="762000" cy="381000"/>
            <a:chOff x="3886200" y="3352800"/>
            <a:chExt cx="762000" cy="381000"/>
          </a:xfrm>
        </p:grpSpPr>
        <p:grpSp>
          <p:nvGrpSpPr>
            <p:cNvPr id="24" name="Group 23"/>
            <p:cNvGrpSpPr/>
            <p:nvPr/>
          </p:nvGrpSpPr>
          <p:grpSpPr>
            <a:xfrm>
              <a:off x="4038600" y="3352800"/>
              <a:ext cx="609600" cy="381000"/>
              <a:chOff x="1524000" y="4876800"/>
              <a:chExt cx="609600" cy="381000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1524000" y="4876800"/>
                <a:ext cx="152400" cy="381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1828800" y="4876800"/>
                <a:ext cx="152400" cy="381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1981200" y="4876800"/>
                <a:ext cx="152400" cy="381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8" name="Straight Connector 27"/>
            <p:cNvCxnSpPr/>
            <p:nvPr/>
          </p:nvCxnSpPr>
          <p:spPr bwMode="auto">
            <a:xfrm>
              <a:off x="3886200" y="3352800"/>
              <a:ext cx="152400" cy="381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6508700" y="475145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39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smtClean="0">
                <a:solidFill>
                  <a:srgbClr val="000000"/>
                </a:solidFill>
                <a:cs typeface="Arial" charset="0"/>
              </a:rPr>
              <a:t>Local isomorphism forward </a:t>
            </a:r>
            <a:endParaRPr lang="hu-HU" sz="3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January 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718B-478B-4554-9C13-D281783F4F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8200" y="1828800"/>
            <a:ext cx="2286000" cy="228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hu-HU" sz="2800" smtClean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371600" y="1981200"/>
            <a:ext cx="1676400" cy="533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99110" y="205740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000000"/>
                </a:solidFill>
                <a:sym typeface="Symbol"/>
              </a:rPr>
              <a:t></a:t>
            </a:r>
            <a:endParaRPr lang="hu-HU" sz="2800" smtClean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2362200" y="3352800"/>
            <a:ext cx="685800" cy="685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362200" y="32004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000000"/>
                </a:solidFill>
                <a:sym typeface="Symbol"/>
              </a:rPr>
              <a:t></a:t>
            </a:r>
            <a:endParaRPr lang="hu-HU" sz="2800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239000" y="2514600"/>
            <a:ext cx="0" cy="1181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285510" y="267718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000000"/>
                </a:solidFill>
                <a:sym typeface="Symbol"/>
              </a:rPr>
              <a:t></a:t>
            </a:r>
            <a:endParaRPr lang="hu-HU" sz="2800" smtClean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096000" y="3723620"/>
            <a:ext cx="762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248400" y="32004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000000"/>
                </a:solidFill>
                <a:sym typeface="Symbol"/>
              </a:rPr>
              <a:t></a:t>
            </a:r>
            <a:endParaRPr lang="hu-HU" sz="2800" smtClean="0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0" y="2133600"/>
            <a:ext cx="3522118" cy="2819400"/>
            <a:chOff x="2895600" y="2133600"/>
            <a:chExt cx="3522118" cy="2819400"/>
          </a:xfrm>
        </p:grpSpPr>
        <p:sp>
          <p:nvSpPr>
            <p:cNvPr id="2" name="TextBox 1"/>
            <p:cNvSpPr txBox="1"/>
            <p:nvPr/>
          </p:nvSpPr>
          <p:spPr>
            <a:xfrm>
              <a:off x="2895600" y="4368225"/>
              <a:ext cx="35221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mtClean="0">
                  <a:solidFill>
                    <a:srgbClr val="FF0000"/>
                  </a:solidFill>
                </a:rPr>
                <a:t>(</a:t>
              </a:r>
              <a:r>
                <a:rPr lang="hu-HU" sz="3200" i="1" smtClean="0">
                  <a:solidFill>
                    <a:srgbClr val="FF0000"/>
                  </a:solidFill>
                </a:rPr>
                <a:t>x,y</a:t>
              </a:r>
              <a:r>
                <a:rPr lang="hu-HU" sz="3200" smtClean="0">
                  <a:solidFill>
                    <a:srgbClr val="FF0000"/>
                  </a:solidFill>
                </a:rPr>
                <a:t>)</a:t>
              </a:r>
              <a:r>
                <a:rPr lang="hu-HU" sz="3200" i="1" smtClean="0">
                  <a:solidFill>
                    <a:srgbClr val="FF0000"/>
                  </a:solidFill>
                </a:rPr>
                <a:t> </a:t>
              </a:r>
              <a:r>
                <a:rPr lang="hu-HU" sz="3200" smtClean="0">
                  <a:solidFill>
                    <a:srgbClr val="FF0000"/>
                  </a:solidFill>
                  <a:sym typeface="Euclid Extra"/>
                </a:rPr>
                <a:t> </a:t>
              </a:r>
              <a:r>
                <a:rPr lang="hu-HU" sz="3200" i="1" smtClean="0">
                  <a:solidFill>
                    <a:srgbClr val="FF0000"/>
                  </a:solidFill>
                  <a:sym typeface="Euclid Extra"/>
                </a:rPr>
                <a:t>x</a:t>
              </a:r>
              <a:r>
                <a:rPr lang="hu-HU" sz="3200" smtClean="0">
                  <a:solidFill>
                    <a:srgbClr val="FF0000"/>
                  </a:solidFill>
                  <a:sym typeface="Euclid Extra"/>
                </a:rPr>
                <a:t>+</a:t>
              </a:r>
              <a:r>
                <a:rPr lang="hu-HU" sz="3200" i="1" smtClean="0">
                  <a:solidFill>
                    <a:srgbClr val="FF0000"/>
                  </a:solidFill>
                  <a:sym typeface="Euclid Extra"/>
                </a:rPr>
                <a:t>y</a:t>
              </a:r>
              <a:r>
                <a:rPr lang="hu-HU" sz="3200" smtClean="0">
                  <a:solidFill>
                    <a:srgbClr val="FF0000"/>
                  </a:solidFill>
                  <a:sym typeface="Euclid Extra"/>
                </a:rPr>
                <a:t> mod 1</a:t>
              </a:r>
              <a:endParaRPr lang="hu-HU" sz="3200" i="1" smtClean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3657600" y="2938790"/>
              <a:ext cx="152400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191000" y="2133600"/>
              <a:ext cx="463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smtClean="0">
                  <a:solidFill>
                    <a:srgbClr val="FF0000"/>
                  </a:solidFill>
                  <a:sym typeface="Symbol"/>
                </a:rPr>
                <a:t></a:t>
              </a:r>
              <a:endParaRPr lang="hu-HU" sz="360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749474" y="1753644"/>
            <a:ext cx="2438400" cy="2438400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hu-HU" sz="2800" smtClean="0">
              <a:solidFill>
                <a:srgbClr val="000000"/>
              </a:solidFill>
            </a:endParaRPr>
          </a:p>
        </p:txBody>
      </p:sp>
      <p:sp>
        <p:nvSpPr>
          <p:cNvPr id="29" name="Rectangle 13"/>
          <p:cNvSpPr/>
          <p:nvPr/>
        </p:nvSpPr>
        <p:spPr bwMode="auto">
          <a:xfrm>
            <a:off x="5791200" y="1943622"/>
            <a:ext cx="2133600" cy="2133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hu-HU" sz="2800" smtClean="0">
              <a:solidFill>
                <a:srgbClr val="000000"/>
              </a:solidFill>
            </a:endParaRPr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3992850" y="1943622"/>
            <a:ext cx="4511100" cy="4046504"/>
            <a:chOff x="3992850" y="1943622"/>
            <a:chExt cx="4511100" cy="4046504"/>
          </a:xfrm>
        </p:grpSpPr>
        <p:cxnSp>
          <p:nvCxnSpPr>
            <p:cNvPr id="31" name="Straight Connector 6"/>
            <p:cNvCxnSpPr/>
            <p:nvPr/>
          </p:nvCxnSpPr>
          <p:spPr bwMode="auto">
            <a:xfrm>
              <a:off x="5791200" y="2456765"/>
              <a:ext cx="2133600" cy="0"/>
            </a:xfrm>
            <a:prstGeom prst="line">
              <a:avLst/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26"/>
            <p:cNvCxnSpPr/>
            <p:nvPr/>
          </p:nvCxnSpPr>
          <p:spPr bwMode="auto">
            <a:xfrm rot="16200000">
              <a:off x="5943600" y="3010422"/>
              <a:ext cx="2133600" cy="0"/>
            </a:xfrm>
            <a:prstGeom prst="line">
              <a:avLst/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3" name="Csoportba foglalás 32"/>
            <p:cNvGrpSpPr/>
            <p:nvPr/>
          </p:nvGrpSpPr>
          <p:grpSpPr>
            <a:xfrm>
              <a:off x="3992850" y="4135056"/>
              <a:ext cx="4511100" cy="1855070"/>
              <a:chOff x="3992850" y="4135056"/>
              <a:chExt cx="4511100" cy="1855070"/>
            </a:xfrm>
          </p:grpSpPr>
          <p:sp>
            <p:nvSpPr>
              <p:cNvPr id="34" name="Lekerekített téglalap 33"/>
              <p:cNvSpPr/>
              <p:nvPr/>
            </p:nvSpPr>
            <p:spPr bwMode="auto">
              <a:xfrm>
                <a:off x="3992850" y="5411244"/>
                <a:ext cx="4511100" cy="578882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Diophantine approximation</a:t>
                </a:r>
              </a:p>
            </p:txBody>
          </p:sp>
          <p:cxnSp>
            <p:nvCxnSpPr>
              <p:cNvPr id="35" name="Egyenes összekötő nyíllal 34"/>
              <p:cNvCxnSpPr/>
              <p:nvPr/>
            </p:nvCxnSpPr>
            <p:spPr bwMode="auto">
              <a:xfrm flipV="1">
                <a:off x="7010400" y="4135056"/>
                <a:ext cx="0" cy="12761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7349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Pushing forward and pulling back</a:t>
            </a:r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January 2018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9E718B-478B-4554-9C13-D281783F4F0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1455003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72CC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measure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72CC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preserving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17250" y="914400"/>
            <a:ext cx="4628191" cy="1088986"/>
            <a:chOff x="2667000" y="2057400"/>
            <a:chExt cx="3886200" cy="9144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667000" y="2057400"/>
              <a:ext cx="9144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38800" y="2057400"/>
              <a:ext cx="9144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4191000" y="2514600"/>
              <a:ext cx="990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2125426" y="2799137"/>
            <a:ext cx="4620016" cy="1087063"/>
            <a:chOff x="1760775" y="3048000"/>
            <a:chExt cx="5646975" cy="13287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60775" y="3048000"/>
              <a:ext cx="5646975" cy="1328700"/>
              <a:chOff x="2667000" y="2057400"/>
              <a:chExt cx="3886200" cy="914400"/>
            </a:xfrm>
            <a:solidFill>
              <a:schemeClr val="bg1"/>
            </a:solidFill>
          </p:grpSpPr>
          <p:sp>
            <p:nvSpPr>
              <p:cNvPr id="21" name="Rectangle 20"/>
              <p:cNvSpPr/>
              <p:nvPr/>
            </p:nvSpPr>
            <p:spPr bwMode="auto">
              <a:xfrm>
                <a:off x="2667000" y="2057400"/>
                <a:ext cx="914400" cy="914400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638800" y="2057400"/>
                <a:ext cx="914400" cy="914400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flipH="1">
                <a:off x="4191000" y="2514600"/>
                <a:ext cx="990600" cy="0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</p:grpSp>
        <p:sp>
          <p:nvSpPr>
            <p:cNvPr id="14" name="Freeform 13"/>
            <p:cNvSpPr/>
            <p:nvPr/>
          </p:nvSpPr>
          <p:spPr bwMode="auto">
            <a:xfrm>
              <a:off x="6380791" y="3382027"/>
              <a:ext cx="776614" cy="688932"/>
            </a:xfrm>
            <a:custGeom>
              <a:avLst/>
              <a:gdLst>
                <a:gd name="connsiteX0" fmla="*/ 626302 w 776614"/>
                <a:gd name="connsiteY0" fmla="*/ 150313 h 688932"/>
                <a:gd name="connsiteX1" fmla="*/ 150313 w 776614"/>
                <a:gd name="connsiteY1" fmla="*/ 0 h 688932"/>
                <a:gd name="connsiteX2" fmla="*/ 0 w 776614"/>
                <a:gd name="connsiteY2" fmla="*/ 400833 h 688932"/>
                <a:gd name="connsiteX3" fmla="*/ 250521 w 776614"/>
                <a:gd name="connsiteY3" fmla="*/ 576198 h 688932"/>
                <a:gd name="connsiteX4" fmla="*/ 438411 w 776614"/>
                <a:gd name="connsiteY4" fmla="*/ 363255 h 688932"/>
                <a:gd name="connsiteX5" fmla="*/ 776614 w 776614"/>
                <a:gd name="connsiteY5" fmla="*/ 688932 h 688932"/>
                <a:gd name="connsiteX6" fmla="*/ 626302 w 776614"/>
                <a:gd name="connsiteY6" fmla="*/ 150313 h 68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614" h="688932">
                  <a:moveTo>
                    <a:pt x="626302" y="150313"/>
                  </a:moveTo>
                  <a:lnTo>
                    <a:pt x="150313" y="0"/>
                  </a:lnTo>
                  <a:lnTo>
                    <a:pt x="0" y="400833"/>
                  </a:lnTo>
                  <a:lnTo>
                    <a:pt x="250521" y="576198"/>
                  </a:lnTo>
                  <a:lnTo>
                    <a:pt x="438411" y="363255"/>
                  </a:lnTo>
                  <a:lnTo>
                    <a:pt x="776614" y="688932"/>
                  </a:lnTo>
                  <a:lnTo>
                    <a:pt x="626302" y="1503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898561" y="3276600"/>
              <a:ext cx="1081414" cy="959319"/>
            </a:xfrm>
            <a:custGeom>
              <a:avLst/>
              <a:gdLst>
                <a:gd name="connsiteX0" fmla="*/ 626302 w 776614"/>
                <a:gd name="connsiteY0" fmla="*/ 150313 h 688932"/>
                <a:gd name="connsiteX1" fmla="*/ 150313 w 776614"/>
                <a:gd name="connsiteY1" fmla="*/ 0 h 688932"/>
                <a:gd name="connsiteX2" fmla="*/ 0 w 776614"/>
                <a:gd name="connsiteY2" fmla="*/ 400833 h 688932"/>
                <a:gd name="connsiteX3" fmla="*/ 250521 w 776614"/>
                <a:gd name="connsiteY3" fmla="*/ 576198 h 688932"/>
                <a:gd name="connsiteX4" fmla="*/ 438411 w 776614"/>
                <a:gd name="connsiteY4" fmla="*/ 363255 h 688932"/>
                <a:gd name="connsiteX5" fmla="*/ 776614 w 776614"/>
                <a:gd name="connsiteY5" fmla="*/ 688932 h 688932"/>
                <a:gd name="connsiteX6" fmla="*/ 626302 w 776614"/>
                <a:gd name="connsiteY6" fmla="*/ 150313 h 688932"/>
                <a:gd name="connsiteX0" fmla="*/ 563334 w 776614"/>
                <a:gd name="connsiteY0" fmla="*/ 348214 h 688932"/>
                <a:gd name="connsiteX1" fmla="*/ 150313 w 776614"/>
                <a:gd name="connsiteY1" fmla="*/ 0 h 688932"/>
                <a:gd name="connsiteX2" fmla="*/ 0 w 776614"/>
                <a:gd name="connsiteY2" fmla="*/ 400833 h 688932"/>
                <a:gd name="connsiteX3" fmla="*/ 250521 w 776614"/>
                <a:gd name="connsiteY3" fmla="*/ 576198 h 688932"/>
                <a:gd name="connsiteX4" fmla="*/ 438411 w 776614"/>
                <a:gd name="connsiteY4" fmla="*/ 363255 h 688932"/>
                <a:gd name="connsiteX5" fmla="*/ 776614 w 776614"/>
                <a:gd name="connsiteY5" fmla="*/ 688932 h 688932"/>
                <a:gd name="connsiteX6" fmla="*/ 563334 w 776614"/>
                <a:gd name="connsiteY6" fmla="*/ 348214 h 688932"/>
                <a:gd name="connsiteX0" fmla="*/ 563334 w 776614"/>
                <a:gd name="connsiteY0" fmla="*/ 348214 h 688932"/>
                <a:gd name="connsiteX1" fmla="*/ 150313 w 776614"/>
                <a:gd name="connsiteY1" fmla="*/ 0 h 688932"/>
                <a:gd name="connsiteX2" fmla="*/ 0 w 776614"/>
                <a:gd name="connsiteY2" fmla="*/ 400833 h 688932"/>
                <a:gd name="connsiteX3" fmla="*/ 250521 w 776614"/>
                <a:gd name="connsiteY3" fmla="*/ 576198 h 688932"/>
                <a:gd name="connsiteX4" fmla="*/ 294483 w 776614"/>
                <a:gd name="connsiteY4" fmla="*/ 372251 h 688932"/>
                <a:gd name="connsiteX5" fmla="*/ 776614 w 776614"/>
                <a:gd name="connsiteY5" fmla="*/ 688932 h 688932"/>
                <a:gd name="connsiteX6" fmla="*/ 563334 w 776614"/>
                <a:gd name="connsiteY6" fmla="*/ 348214 h 68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614" h="688932">
                  <a:moveTo>
                    <a:pt x="563334" y="348214"/>
                  </a:moveTo>
                  <a:lnTo>
                    <a:pt x="150313" y="0"/>
                  </a:lnTo>
                  <a:lnTo>
                    <a:pt x="0" y="400833"/>
                  </a:lnTo>
                  <a:lnTo>
                    <a:pt x="250521" y="576198"/>
                  </a:lnTo>
                  <a:lnTo>
                    <a:pt x="294483" y="372251"/>
                  </a:lnTo>
                  <a:lnTo>
                    <a:pt x="776614" y="688932"/>
                  </a:lnTo>
                  <a:lnTo>
                    <a:pt x="563334" y="348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52958" y="3810000"/>
              <a:ext cx="1244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72CCB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subset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25425" y="4551737"/>
            <a:ext cx="4620017" cy="1087063"/>
            <a:chOff x="1760775" y="4767300"/>
            <a:chExt cx="5646975" cy="1328700"/>
          </a:xfrm>
        </p:grpSpPr>
        <p:grpSp>
          <p:nvGrpSpPr>
            <p:cNvPr id="24" name="Group 23"/>
            <p:cNvGrpSpPr/>
            <p:nvPr/>
          </p:nvGrpSpPr>
          <p:grpSpPr>
            <a:xfrm>
              <a:off x="1760775" y="4767300"/>
              <a:ext cx="5646975" cy="1328700"/>
              <a:chOff x="2667000" y="2057400"/>
              <a:chExt cx="3886200" cy="914400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2667000" y="2057400"/>
                <a:ext cx="914400" cy="9144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5638800" y="2057400"/>
                <a:ext cx="914400" cy="9144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4191000" y="2514600"/>
                <a:ext cx="9906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3876056" y="5486400"/>
              <a:ext cx="1585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72CCB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measure</a:t>
              </a:r>
            </a:p>
          </p:txBody>
        </p:sp>
      </p:grpSp>
      <p:grpSp>
        <p:nvGrpSpPr>
          <p:cNvPr id="381953" name="Group 381952"/>
          <p:cNvGrpSpPr/>
          <p:nvPr/>
        </p:nvGrpSpPr>
        <p:grpSpPr>
          <a:xfrm>
            <a:off x="228600" y="3438394"/>
            <a:ext cx="1745991" cy="1590806"/>
            <a:chOff x="228600" y="3770334"/>
            <a:chExt cx="1745991" cy="1590806"/>
          </a:xfrm>
        </p:grpSpPr>
        <p:sp>
          <p:nvSpPr>
            <p:cNvPr id="29" name="Freeform 28"/>
            <p:cNvSpPr/>
            <p:nvPr/>
          </p:nvSpPr>
          <p:spPr bwMode="auto">
            <a:xfrm>
              <a:off x="1385486" y="3770334"/>
              <a:ext cx="432183" cy="1590806"/>
            </a:xfrm>
            <a:custGeom>
              <a:avLst/>
              <a:gdLst>
                <a:gd name="connsiteX0" fmla="*/ 826787 w 864365"/>
                <a:gd name="connsiteY0" fmla="*/ 0 h 1590806"/>
                <a:gd name="connsiteX1" fmla="*/ 69 w 864365"/>
                <a:gd name="connsiteY1" fmla="*/ 801666 h 1590806"/>
                <a:gd name="connsiteX2" fmla="*/ 864365 w 864365"/>
                <a:gd name="connsiteY2" fmla="*/ 1590806 h 159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365" h="1590806">
                  <a:moveTo>
                    <a:pt x="826787" y="0"/>
                  </a:moveTo>
                  <a:cubicBezTo>
                    <a:pt x="410296" y="268266"/>
                    <a:pt x="-6194" y="536532"/>
                    <a:pt x="69" y="801666"/>
                  </a:cubicBezTo>
                  <a:cubicBezTo>
                    <a:pt x="6332" y="1066800"/>
                    <a:pt x="435348" y="1328803"/>
                    <a:pt x="864365" y="159080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1952" name="TextBox 381951"/>
            <p:cNvSpPr txBox="1"/>
            <p:nvPr/>
          </p:nvSpPr>
          <p:spPr>
            <a:xfrm>
              <a:off x="228600" y="4071610"/>
              <a:ext cx="1745991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linear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relaxation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9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smtClean="0">
                <a:solidFill>
                  <a:srgbClr val="000000"/>
                </a:solidFill>
              </a:rPr>
              <a:t>January 2018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3526-3F87-4004-82AE-EEAF8A2332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smtClean="0">
                <a:solidFill>
                  <a:srgbClr val="000000"/>
                </a:solidFill>
              </a:rPr>
              <a:t>Fractional separation duality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003730" y="1066800"/>
            <a:ext cx="6693226" cy="14440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smtClean="0">
                <a:solidFill>
                  <a:srgbClr val="000000"/>
                </a:solidFill>
              </a:rPr>
              <a:t>If </a:t>
            </a:r>
            <a:r>
              <a:rPr lang="hu-HU" sz="2800" i="1" smtClean="0">
                <a:solidFill>
                  <a:srgbClr val="000000"/>
                </a:solidFill>
              </a:rPr>
              <a:t>G</a:t>
            </a:r>
            <a:r>
              <a:rPr lang="hu-HU" sz="2800" baseline="-25000" smtClean="0">
                <a:solidFill>
                  <a:srgbClr val="000000"/>
                </a:solidFill>
              </a:rPr>
              <a:t>1</a:t>
            </a:r>
            <a:r>
              <a:rPr lang="hu-HU" sz="2800" smtClean="0">
                <a:solidFill>
                  <a:srgbClr val="000000"/>
                </a:solidFill>
              </a:rPr>
              <a:t> </a:t>
            </a:r>
            <a:r>
              <a:rPr lang="hu-HU" sz="2800" smtClean="0">
                <a:solidFill>
                  <a:srgbClr val="000000"/>
                </a:solidFill>
                <a:sym typeface="Symbol"/>
              </a:rPr>
              <a:t>and </a:t>
            </a:r>
            <a:r>
              <a:rPr lang="hu-HU" sz="2800" i="1" smtClean="0">
                <a:solidFill>
                  <a:srgbClr val="000000"/>
                </a:solidFill>
                <a:sym typeface="Symbol"/>
              </a:rPr>
              <a:t>G</a:t>
            </a:r>
            <a:r>
              <a:rPr lang="hu-HU" sz="2800" baseline="-25000" smtClean="0">
                <a:solidFill>
                  <a:srgbClr val="000000"/>
                </a:solidFill>
                <a:sym typeface="Symbol"/>
              </a:rPr>
              <a:t>2</a:t>
            </a:r>
            <a:r>
              <a:rPr lang="hu-HU" sz="2800" smtClean="0">
                <a:solidFill>
                  <a:srgbClr val="000000"/>
                </a:solidFill>
                <a:sym typeface="Symbol"/>
              </a:rPr>
              <a:t> are locally equivalent, then </a:t>
            </a:r>
          </a:p>
          <a:p>
            <a:pPr algn="ctr">
              <a:lnSpc>
                <a:spcPct val="150000"/>
              </a:lnSpc>
            </a:pPr>
            <a:endParaRPr lang="hu-HU" sz="2800" smtClean="0">
              <a:solidFill>
                <a:srgbClr val="000000"/>
              </a:solidFill>
              <a:sym typeface="Symbo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7800" y="2819400"/>
            <a:ext cx="5867400" cy="1590020"/>
            <a:chOff x="1447800" y="3276600"/>
            <a:chExt cx="5867400" cy="1590020"/>
          </a:xfrm>
        </p:grpSpPr>
        <p:sp>
          <p:nvSpPr>
            <p:cNvPr id="12" name="Oval 11"/>
            <p:cNvSpPr/>
            <p:nvPr/>
          </p:nvSpPr>
          <p:spPr bwMode="auto">
            <a:xfrm>
              <a:off x="5715000" y="3352800"/>
              <a:ext cx="16002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hu-H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400" y="4343400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>
                  <a:solidFill>
                    <a:srgbClr val="000000"/>
                  </a:solidFill>
                </a:rPr>
                <a:t>G</a:t>
              </a:r>
              <a:r>
                <a:rPr lang="hu-HU" sz="2800" baseline="-25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37562" y="4267200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i="1" smtClean="0">
                  <a:solidFill>
                    <a:srgbClr val="000000"/>
                  </a:solidFill>
                </a:rPr>
                <a:t>G</a:t>
              </a:r>
              <a:r>
                <a:rPr lang="hu-HU" sz="2800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715000" y="3352800"/>
              <a:ext cx="1600200" cy="914400"/>
            </a:xfrm>
            <a:prstGeom prst="ellipse">
              <a:avLst/>
            </a:prstGeom>
            <a:gradFill flip="none" rotWithShape="1">
              <a:gsLst>
                <a:gs pos="0">
                  <a:srgbClr val="FFCCCC">
                    <a:shade val="30000"/>
                    <a:satMod val="115000"/>
                  </a:srgbClr>
                </a:gs>
                <a:gs pos="50000">
                  <a:srgbClr val="FFCCCC">
                    <a:shade val="67500"/>
                    <a:satMod val="115000"/>
                  </a:srgbClr>
                </a:gs>
                <a:gs pos="100000">
                  <a:srgbClr val="FFCCCC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hu-H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447800" y="3276600"/>
              <a:ext cx="1600200" cy="914400"/>
            </a:xfrm>
            <a:prstGeom prst="ellipse">
              <a:avLst/>
            </a:prstGeom>
            <a:gradFill flip="none" rotWithShape="1">
              <a:gsLst>
                <a:gs pos="0">
                  <a:srgbClr val="FFCCCC">
                    <a:shade val="30000"/>
                    <a:satMod val="115000"/>
                  </a:srgbClr>
                </a:gs>
                <a:gs pos="50000">
                  <a:srgbClr val="FFCCCC">
                    <a:shade val="67500"/>
                    <a:satMod val="115000"/>
                  </a:srgbClr>
                </a:gs>
                <a:gs pos="100000">
                  <a:srgbClr val="FFCCCC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hu-HU" sz="2800" smtClean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3429000" y="3810000"/>
              <a:ext cx="18288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3880144" y="563880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/>
              <a:t>Duality!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15118"/>
              </p:ext>
            </p:extLst>
          </p:nvPr>
        </p:nvGraphicFramePr>
        <p:xfrm>
          <a:off x="2747963" y="1789113"/>
          <a:ext cx="31956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3" name="Equation" r:id="rId3" imgW="1371600" imgH="241200" progId="Equation.DSMT4">
                  <p:embed/>
                </p:oleObj>
              </mc:Choice>
              <mc:Fallback>
                <p:oleObj name="Equation" r:id="rId3" imgW="137160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1789113"/>
                        <a:ext cx="319563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4" name="Group 21503"/>
          <p:cNvGrpSpPr/>
          <p:nvPr/>
        </p:nvGrpSpPr>
        <p:grpSpPr>
          <a:xfrm>
            <a:off x="2773899" y="4333220"/>
            <a:ext cx="4522392" cy="583267"/>
            <a:chOff x="2773899" y="4333220"/>
            <a:chExt cx="4522392" cy="583267"/>
          </a:xfrm>
        </p:grpSpPr>
        <p:sp>
          <p:nvSpPr>
            <p:cNvPr id="5" name="TextBox 4"/>
            <p:cNvSpPr txBox="1"/>
            <p:nvPr/>
          </p:nvSpPr>
          <p:spPr>
            <a:xfrm>
              <a:off x="2773899" y="4333220"/>
              <a:ext cx="4522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olidFill>
                    <a:srgbClr val="000000"/>
                  </a:solidFill>
                  <a:sym typeface="Symbol"/>
                </a:rPr>
                <a:t>                                    easy</a:t>
              </a:r>
              <a:endParaRPr lang="hu-HU" sz="2800">
                <a:solidFill>
                  <a:srgbClr val="000000"/>
                </a:solidFill>
                <a:sym typeface="Symbol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5968473"/>
                </p:ext>
              </p:extLst>
            </p:nvPr>
          </p:nvGraphicFramePr>
          <p:xfrm>
            <a:off x="2900363" y="4343400"/>
            <a:ext cx="3195637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4" name="Equation" r:id="rId5" imgW="1371600" imgH="241200" progId="Equation.DSMT4">
                    <p:embed/>
                  </p:oleObj>
                </mc:Choice>
                <mc:Fallback>
                  <p:oleObj name="Equation" r:id="rId5" imgW="1371600" imgH="2412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0363" y="4343400"/>
                          <a:ext cx="3195637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06" name="Group 21505"/>
          <p:cNvGrpSpPr/>
          <p:nvPr/>
        </p:nvGrpSpPr>
        <p:grpSpPr>
          <a:xfrm>
            <a:off x="2743200" y="4989513"/>
            <a:ext cx="4161717" cy="573087"/>
            <a:chOff x="2819400" y="4953000"/>
            <a:chExt cx="4161717" cy="573087"/>
          </a:xfrm>
        </p:grpSpPr>
        <p:sp>
          <p:nvSpPr>
            <p:cNvPr id="40" name="TextBox 39"/>
            <p:cNvSpPr txBox="1"/>
            <p:nvPr/>
          </p:nvSpPr>
          <p:spPr>
            <a:xfrm>
              <a:off x="2819400" y="4963180"/>
              <a:ext cx="41617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olidFill>
                    <a:srgbClr val="FF0000"/>
                  </a:solidFill>
                  <a:sym typeface="Symbol"/>
                </a:rPr>
                <a:t>                                      ?</a:t>
              </a:r>
              <a:endParaRPr lang="hu-HU" sz="2800">
                <a:solidFill>
                  <a:srgbClr val="FF0000"/>
                </a:solidFill>
                <a:sym typeface="Symbol"/>
              </a:endParaRPr>
            </a:p>
          </p:txBody>
        </p:sp>
        <p:graphicFrame>
          <p:nvGraphicFramePr>
            <p:cNvPr id="21505" name="Object 215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1190986"/>
                </p:ext>
              </p:extLst>
            </p:nvPr>
          </p:nvGraphicFramePr>
          <p:xfrm>
            <a:off x="2971800" y="4953000"/>
            <a:ext cx="3195637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5" name="Equation" r:id="rId7" imgW="1371600" imgH="241200" progId="Equation.DSMT4">
                    <p:embed/>
                  </p:oleObj>
                </mc:Choice>
                <mc:Fallback>
                  <p:oleObj name="Equation" r:id="rId7" imgW="1371600" imgH="2412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4953000"/>
                          <a:ext cx="3195637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488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smtClean="0">
                <a:solidFill>
                  <a:srgbClr val="000000"/>
                </a:solidFill>
              </a:rPr>
              <a:t>2-neighborhood representation</a:t>
            </a:r>
            <a:endParaRPr lang="hu-HU" sz="36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2015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2F38-B6D9-41F6-B41F-4D695D738E1E}" type="slidenum">
              <a:rPr lang="hu-HU" smtClean="0"/>
              <a:t>5</a:t>
            </a:fld>
            <a:endParaRPr lang="hu-HU"/>
          </a:p>
        </p:txBody>
      </p:sp>
      <p:sp>
        <p:nvSpPr>
          <p:cNvPr id="4" name="TextBox 3"/>
          <p:cNvSpPr txBox="1"/>
          <p:nvPr/>
        </p:nvSpPr>
        <p:spPr>
          <a:xfrm>
            <a:off x="660880" y="836712"/>
            <a:ext cx="5376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2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hu-HU" sz="32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200" i="1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32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3200" smtClean="0">
                <a:latin typeface="Arial" panose="020B0604020202020204" pitchFamily="34" charset="0"/>
                <a:cs typeface="Arial" panose="020B0604020202020204" pitchFamily="34" charset="0"/>
              </a:rPr>
              <a:t> adjacency matrix of </a:t>
            </a:r>
            <a:r>
              <a:rPr lang="hu-HU" sz="3200" i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>
              <a:lnSpc>
                <a:spcPct val="150000"/>
              </a:lnSpc>
            </a:pPr>
            <a:r>
              <a:rPr lang="hu-HU" sz="32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32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=|</a:t>
            </a:r>
            <a:r>
              <a:rPr lang="hu-HU" sz="32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32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2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32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)|: </a:t>
            </a:r>
            <a:r>
              <a:rPr lang="hu-HU" sz="3200" smtClean="0">
                <a:latin typeface="Arial" panose="020B0604020202020204" pitchFamily="34" charset="0"/>
                <a:cs typeface="Arial" panose="020B0604020202020204" pitchFamily="34" charset="0"/>
              </a:rPr>
              <a:t>number of nodes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880" y="3356992"/>
            <a:ext cx="648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smtClean="0">
                <a:latin typeface="Arial" panose="020B0604020202020204" pitchFamily="34" charset="0"/>
                <a:cs typeface="Arial" panose="020B0604020202020204" pitchFamily="34" charset="0"/>
              </a:rPr>
              <a:t>Columns of </a:t>
            </a:r>
            <a:r>
              <a:rPr lang="hu-HU" sz="3200" i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200" smtClean="0">
                <a:latin typeface="Arial" panose="020B0604020202020204" pitchFamily="34" charset="0"/>
                <a:cs typeface="Arial" panose="020B0604020202020204" pitchFamily="34" charset="0"/>
              </a:rPr>
              <a:t>: representation in </a:t>
            </a:r>
            <a:r>
              <a:rPr lang="hu-HU" sz="3200">
                <a:latin typeface="Arial" panose="020B0604020202020204" pitchFamily="34" charset="0"/>
                <a:cs typeface="Arial" panose="020B0604020202020204" pitchFamily="34" charset="0"/>
                <a:sym typeface="Euclid Math Two"/>
              </a:rPr>
              <a:t>R</a:t>
            </a:r>
            <a:r>
              <a:rPr lang="hu-HU" sz="3200" i="1" baseline="30000" smtClean="0">
                <a:latin typeface="Arial" panose="020B0604020202020204" pitchFamily="34" charset="0"/>
                <a:cs typeface="Arial" panose="020B0604020202020204" pitchFamily="34" charset="0"/>
                <a:sym typeface="Euclid Math Two"/>
              </a:rPr>
              <a:t>n</a:t>
            </a:r>
            <a:endParaRPr lang="hu-HU" sz="3200" i="1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42500" y="3212976"/>
            <a:ext cx="6638356" cy="1800200"/>
            <a:chOff x="642500" y="3212976"/>
            <a:chExt cx="6638356" cy="1800200"/>
          </a:xfrm>
        </p:grpSpPr>
        <p:sp>
          <p:nvSpPr>
            <p:cNvPr id="75" name="TextBox 74"/>
            <p:cNvSpPr txBox="1"/>
            <p:nvPr/>
          </p:nvSpPr>
          <p:spPr>
            <a:xfrm>
              <a:off x="642500" y="4428401"/>
              <a:ext cx="6638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mtClean="0">
                  <a:latin typeface="Arial" panose="020B0604020202020204" pitchFamily="34" charset="0"/>
                  <a:cs typeface="Arial" panose="020B0604020202020204" pitchFamily="34" charset="0"/>
                </a:rPr>
                <a:t>Columns of </a:t>
              </a:r>
              <a:r>
                <a:rPr lang="hu-HU" sz="3200" i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hu-HU" sz="3200" baseline="3000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u-HU" sz="3200" smtClean="0">
                  <a:latin typeface="Arial" panose="020B0604020202020204" pitchFamily="34" charset="0"/>
                  <a:cs typeface="Arial" panose="020B0604020202020204" pitchFamily="34" charset="0"/>
                </a:rPr>
                <a:t>: representation in </a:t>
              </a:r>
              <a:r>
                <a:rPr lang="hu-HU" sz="3200" smtClean="0">
                  <a:latin typeface="Arial" panose="020B0604020202020204" pitchFamily="34" charset="0"/>
                  <a:cs typeface="Arial" panose="020B0604020202020204" pitchFamily="34" charset="0"/>
                  <a:sym typeface="Euclid Math Two"/>
                </a:rPr>
                <a:t>R</a:t>
              </a:r>
              <a:r>
                <a:rPr lang="hu-HU" sz="3200" i="1" baseline="30000" smtClean="0">
                  <a:latin typeface="Arial" panose="020B0604020202020204" pitchFamily="34" charset="0"/>
                  <a:cs typeface="Arial" panose="020B0604020202020204" pitchFamily="34" charset="0"/>
                  <a:sym typeface="Euclid Math Two"/>
                </a:rPr>
                <a:t>n</a:t>
              </a:r>
              <a:endParaRPr lang="hu-HU" sz="3200" i="1" baseline="30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60880" y="3212976"/>
              <a:ext cx="6400460" cy="927393"/>
            </a:xfrm>
            <a:prstGeom prst="roundRect">
              <a:avLst/>
            </a:prstGeom>
            <a:solidFill>
              <a:srgbClr val="D9D9D9">
                <a:alpha val="7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3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2934" y="1252019"/>
            <a:ext cx="58096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hu-HU" sz="3200" i="1" smtClean="0">
                <a:solidFill>
                  <a:srgbClr val="0000FF"/>
                </a:solidFill>
              </a:rPr>
              <a:t>A</a:t>
            </a:r>
            <a:r>
              <a:rPr lang="hu-HU" sz="3200" smtClean="0">
                <a:solidFill>
                  <a:srgbClr val="0000FF"/>
                </a:solidFill>
              </a:rPr>
              <a:t>: </a:t>
            </a:r>
            <a:r>
              <a:rPr lang="hu-HU" sz="3200" smtClean="0"/>
              <a:t>adjacency matrix of graph </a:t>
            </a:r>
            <a:r>
              <a:rPr lang="hu-HU" sz="3200" i="1" smtClean="0"/>
              <a:t>G</a:t>
            </a:r>
          </a:p>
          <a:p>
            <a:pPr algn="l">
              <a:lnSpc>
                <a:spcPct val="150000"/>
              </a:lnSpc>
            </a:pPr>
            <a:r>
              <a:rPr lang="hu-HU" sz="3200" b="1" smtClean="0">
                <a:solidFill>
                  <a:srgbClr val="0000FF"/>
                </a:solidFill>
              </a:rPr>
              <a:t>a</a:t>
            </a:r>
            <a:r>
              <a:rPr lang="hu-HU" sz="3200" i="1" baseline="-25000" smtClean="0">
                <a:solidFill>
                  <a:srgbClr val="0000FF"/>
                </a:solidFill>
              </a:rPr>
              <a:t>i</a:t>
            </a:r>
            <a:r>
              <a:rPr lang="hu-HU" sz="3200" smtClean="0">
                <a:solidFill>
                  <a:srgbClr val="0000FF"/>
                </a:solidFill>
              </a:rPr>
              <a:t>:</a:t>
            </a:r>
            <a:r>
              <a:rPr lang="hu-HU" sz="3200" smtClean="0"/>
              <a:t> column </a:t>
            </a:r>
            <a:r>
              <a:rPr lang="hu-HU" sz="3200" i="1" smtClean="0"/>
              <a:t>i</a:t>
            </a:r>
            <a:r>
              <a:rPr lang="hu-HU" sz="3200" smtClean="0"/>
              <a:t> of </a:t>
            </a:r>
            <a:r>
              <a:rPr lang="hu-HU" sz="3200" i="1" smtClean="0"/>
              <a:t>A</a:t>
            </a:r>
            <a:r>
              <a:rPr lang="hu-HU" sz="3200" baseline="30000" smtClean="0">
                <a:solidFill>
                  <a:srgbClr val="FF3300"/>
                </a:solidFill>
              </a:rPr>
              <a:t>2</a:t>
            </a:r>
            <a:r>
              <a:rPr lang="hu-HU" sz="3200" smtClean="0"/>
              <a:t>  </a:t>
            </a:r>
          </a:p>
        </p:txBody>
      </p:sp>
      <p:sp>
        <p:nvSpPr>
          <p:cNvPr id="8" name="Dátum helye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864C825-CF8E-4A58-8110-43D4569A2D3D}" type="datetime1">
              <a:rPr lang="en-US" altLang="en-US" sz="1400" smtClean="0">
                <a:solidFill>
                  <a:srgbClr val="000000"/>
                </a:solidFill>
              </a:rPr>
              <a:pPr eaLnBrk="1" hangingPunct="1"/>
              <a:t>6/18/2018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" name="Dia számának helye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B3546A2-2881-4C96-99E3-A13A7BAF87B7}" type="slidenum">
              <a:rPr lang="en-US" altLang="en-US" sz="14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39785"/>
              </p:ext>
            </p:extLst>
          </p:nvPr>
        </p:nvGraphicFramePr>
        <p:xfrm>
          <a:off x="990600" y="3035300"/>
          <a:ext cx="4001416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3" name="Equation" r:id="rId3" imgW="1384200" imgH="393480" progId="Equation.DSMT4">
                  <p:embed/>
                </p:oleObj>
              </mc:Choice>
              <mc:Fallback>
                <p:oleObj name="Equation" r:id="rId3" imgW="1384200" imgH="39348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35300"/>
                        <a:ext cx="4001416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en-US" sz="3200" smtClean="0">
                <a:solidFill>
                  <a:srgbClr val="000000"/>
                </a:solidFill>
              </a:rPr>
              <a:t>2-neighborhood </a:t>
            </a:r>
            <a:r>
              <a:rPr lang="hu-HU" altLang="en-US" sz="3200">
                <a:solidFill>
                  <a:srgbClr val="000000"/>
                </a:solidFill>
              </a:rPr>
              <a:t>representation</a:t>
            </a:r>
            <a:endParaRPr lang="en-US" altLang="en-US" sz="32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2267744" y="1232756"/>
            <a:ext cx="3744416" cy="374441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7000"/>
                  <a:lumOff val="53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smtClean="0">
                <a:solidFill>
                  <a:srgbClr val="000000"/>
                </a:solidFill>
              </a:rPr>
              <a:t>2-neighborhood representation</a:t>
            </a:r>
            <a:endParaRPr lang="hu-HU" sz="36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2015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2F38-B6D9-41F6-B41F-4D695D738E1E}" type="slidenum">
              <a:rPr lang="hu-HU" smtClean="0"/>
              <a:t>7</a:t>
            </a:fld>
            <a:endParaRPr lang="hu-HU"/>
          </a:p>
        </p:txBody>
      </p:sp>
      <p:grpSp>
        <p:nvGrpSpPr>
          <p:cNvPr id="44" name="Group 43"/>
          <p:cNvGrpSpPr/>
          <p:nvPr/>
        </p:nvGrpSpPr>
        <p:grpSpPr>
          <a:xfrm>
            <a:off x="3027481" y="1558357"/>
            <a:ext cx="2279210" cy="2984679"/>
            <a:chOff x="2915816" y="1484784"/>
            <a:chExt cx="3024336" cy="396044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5724128" y="2276872"/>
              <a:ext cx="216024" cy="21602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860304" y="1484784"/>
              <a:ext cx="1215752" cy="3960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076056" y="1484784"/>
              <a:ext cx="648072" cy="29523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15816" y="2276872"/>
              <a:ext cx="3024336" cy="21602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468180" y="2276872"/>
              <a:ext cx="1471972" cy="295232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07504" y="908720"/>
            <a:ext cx="4569234" cy="2556284"/>
            <a:chOff x="755576" y="1952836"/>
            <a:chExt cx="4569234" cy="255628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699792" y="3320988"/>
              <a:ext cx="1296144" cy="5400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55576" y="1952836"/>
              <a:ext cx="250741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sz="3200" smtClean="0">
                  <a:solidFill>
                    <a:srgbClr val="FF0000"/>
                  </a:solidFill>
                </a:rPr>
                <a:t>probability of</a:t>
              </a:r>
            </a:p>
            <a:p>
              <a:r>
                <a:rPr lang="hu-HU" sz="3200" smtClean="0">
                  <a:solidFill>
                    <a:srgbClr val="FF0000"/>
                  </a:solidFill>
                </a:rPr>
                <a:t>connecting</a:t>
              </a:r>
            </a:p>
            <a:p>
              <a:r>
                <a:rPr lang="hu-HU" sz="3200" smtClean="0">
                  <a:solidFill>
                    <a:srgbClr val="FF0000"/>
                  </a:solidFill>
                </a:rPr>
                <a:t>f(distance)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441122" y="2622396"/>
              <a:ext cx="1883688" cy="18867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52400" y="5029200"/>
            <a:ext cx="855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smtClean="0">
                <a:solidFill>
                  <a:srgbClr val="0000FF"/>
                </a:solidFill>
              </a:rPr>
              <a:t>2-neighborhood distance: ~ spherical distance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72635" y="764704"/>
            <a:ext cx="5818965" cy="3807296"/>
            <a:chOff x="3172635" y="764704"/>
            <a:chExt cx="5818965" cy="3807296"/>
          </a:xfrm>
        </p:grpSpPr>
        <p:sp>
          <p:nvSpPr>
            <p:cNvPr id="4" name="Freeform 3"/>
            <p:cNvSpPr/>
            <p:nvPr/>
          </p:nvSpPr>
          <p:spPr>
            <a:xfrm>
              <a:off x="3172635" y="1573306"/>
              <a:ext cx="1465729" cy="2998694"/>
            </a:xfrm>
            <a:custGeom>
              <a:avLst/>
              <a:gdLst>
                <a:gd name="connsiteX0" fmla="*/ 1465729 w 1465729"/>
                <a:gd name="connsiteY0" fmla="*/ 0 h 2998694"/>
                <a:gd name="connsiteX1" fmla="*/ 1438835 w 1465729"/>
                <a:gd name="connsiteY1" fmla="*/ 2998694 h 2998694"/>
                <a:gd name="connsiteX2" fmla="*/ 0 w 1465729"/>
                <a:gd name="connsiteY2" fmla="*/ 295835 h 299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5729" h="2998694">
                  <a:moveTo>
                    <a:pt x="1465729" y="0"/>
                  </a:moveTo>
                  <a:lnTo>
                    <a:pt x="1438835" y="2998694"/>
                  </a:lnTo>
                  <a:lnTo>
                    <a:pt x="0" y="295835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85887" y="764704"/>
              <a:ext cx="33057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mtClean="0">
                  <a:solidFill>
                    <a:srgbClr val="0000FF"/>
                  </a:solidFill>
                  <a:cs typeface="Arial" panose="020B0604020202020204" pitchFamily="34" charset="0"/>
                </a:rPr>
                <a:t>number of 2-paths:</a:t>
              </a:r>
            </a:p>
            <a:p>
              <a:r>
                <a:rPr lang="hu-HU" sz="2800" smtClean="0">
                  <a:solidFill>
                    <a:srgbClr val="0000FF"/>
                  </a:solidFill>
                  <a:cs typeface="Arial" panose="020B0604020202020204" pitchFamily="34" charset="0"/>
                </a:rPr>
                <a:t>highly concentrated</a:t>
              </a:r>
            </a:p>
            <a:p>
              <a:r>
                <a:rPr lang="hu-HU" sz="2800" smtClean="0">
                  <a:solidFill>
                    <a:srgbClr val="0000FF"/>
                  </a:solidFill>
                  <a:cs typeface="Arial" panose="020B0604020202020204" pitchFamily="34" charset="0"/>
                </a:rPr>
                <a:t>around expectation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676738" y="1549534"/>
              <a:ext cx="903374" cy="727338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50"/>
          <p:cNvSpPr txBox="1"/>
          <p:nvPr/>
        </p:nvSpPr>
        <p:spPr>
          <a:xfrm>
            <a:off x="152400" y="5663625"/>
            <a:ext cx="7617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smtClean="0">
                <a:solidFill>
                  <a:srgbClr val="0000FF"/>
                </a:solidFill>
              </a:rPr>
              <a:t>2-neighborhood representation: ~ sphere</a:t>
            </a:r>
          </a:p>
        </p:txBody>
      </p:sp>
    </p:spTree>
    <p:extLst>
      <p:ext uri="{BB962C8B-B14F-4D97-AF65-F5344CB8AC3E}">
        <p14:creationId xmlns:p14="http://schemas.microsoft.com/office/powerpoint/2010/main" val="29756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545" y="629816"/>
            <a:ext cx="9427023" cy="1143000"/>
          </a:xfrm>
          <a:ln/>
        </p:spPr>
        <p:txBody>
          <a:bodyPr/>
          <a:lstStyle/>
          <a:p>
            <a:pPr algn="l"/>
            <a:r>
              <a:rPr lang="hu-HU" sz="3200" smtClean="0"/>
              <a:t>Weak Regularity </a:t>
            </a:r>
            <a:r>
              <a:rPr lang="en-US" sz="3200" smtClean="0"/>
              <a:t>Lemma</a:t>
            </a:r>
            <a:r>
              <a:rPr lang="hu-HU" sz="3200" smtClean="0"/>
              <a:t>  </a:t>
            </a:r>
            <a:r>
              <a:rPr lang="hu-HU" sz="3200" smtClean="0">
                <a:solidFill>
                  <a:srgbClr val="009900"/>
                </a:solidFill>
              </a:rPr>
              <a:t>(Szemerédi) </a:t>
            </a:r>
            <a:br>
              <a:rPr lang="hu-HU" sz="3200" smtClean="0">
                <a:solidFill>
                  <a:srgbClr val="009900"/>
                </a:solidFill>
              </a:rPr>
            </a:br>
            <a:r>
              <a:rPr lang="hu-HU" sz="3200">
                <a:solidFill>
                  <a:srgbClr val="009900"/>
                </a:solidFill>
              </a:rPr>
              <a:t>	</a:t>
            </a:r>
            <a:r>
              <a:rPr lang="hu-HU" sz="3200" smtClean="0">
                <a:solidFill>
                  <a:srgbClr val="009900"/>
                </a:solidFill>
              </a:rPr>
              <a:t>			       Frieze-Kannan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160784" y="1447800"/>
            <a:ext cx="4267200" cy="236220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313184" y="1447800"/>
            <a:ext cx="4064000" cy="2286000"/>
            <a:chOff x="576" y="1152"/>
            <a:chExt cx="2560" cy="1440"/>
          </a:xfrm>
        </p:grpSpPr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576" y="1904"/>
              <a:ext cx="1680" cy="30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672" y="16"/>
                </a:cxn>
                <a:cxn ang="0">
                  <a:pos x="1440" y="208"/>
                </a:cxn>
                <a:cxn ang="0">
                  <a:pos x="1680" y="256"/>
                </a:cxn>
              </a:cxnLst>
              <a:rect l="0" t="0" r="r" b="b"/>
              <a:pathLst>
                <a:path w="1680" h="304">
                  <a:moveTo>
                    <a:pt x="0" y="304"/>
                  </a:moveTo>
                  <a:cubicBezTo>
                    <a:pt x="216" y="168"/>
                    <a:pt x="432" y="32"/>
                    <a:pt x="672" y="16"/>
                  </a:cubicBezTo>
                  <a:cubicBezTo>
                    <a:pt x="912" y="0"/>
                    <a:pt x="1272" y="168"/>
                    <a:pt x="1440" y="208"/>
                  </a:cubicBezTo>
                  <a:cubicBezTo>
                    <a:pt x="1608" y="248"/>
                    <a:pt x="1644" y="252"/>
                    <a:pt x="1680" y="256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auto">
            <a:xfrm>
              <a:off x="2232" y="1728"/>
              <a:ext cx="216" cy="864"/>
            </a:xfrm>
            <a:custGeom>
              <a:avLst/>
              <a:gdLst/>
              <a:ahLst/>
              <a:cxnLst>
                <a:cxn ang="0">
                  <a:pos x="72" y="864"/>
                </a:cxn>
                <a:cxn ang="0">
                  <a:pos x="24" y="432"/>
                </a:cxn>
                <a:cxn ang="0">
                  <a:pos x="216" y="0"/>
                </a:cxn>
              </a:cxnLst>
              <a:rect l="0" t="0" r="r" b="b"/>
              <a:pathLst>
                <a:path w="216" h="864">
                  <a:moveTo>
                    <a:pt x="72" y="864"/>
                  </a:moveTo>
                  <a:cubicBezTo>
                    <a:pt x="36" y="720"/>
                    <a:pt x="0" y="576"/>
                    <a:pt x="24" y="432"/>
                  </a:cubicBezTo>
                  <a:cubicBezTo>
                    <a:pt x="48" y="288"/>
                    <a:pt x="132" y="144"/>
                    <a:pt x="216" y="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auto">
            <a:xfrm>
              <a:off x="1728" y="1440"/>
              <a:ext cx="1408" cy="320"/>
            </a:xfrm>
            <a:custGeom>
              <a:avLst/>
              <a:gdLst/>
              <a:ahLst/>
              <a:cxnLst>
                <a:cxn ang="0">
                  <a:pos x="1344" y="192"/>
                </a:cxn>
                <a:cxn ang="0">
                  <a:pos x="1296" y="192"/>
                </a:cxn>
                <a:cxn ang="0">
                  <a:pos x="672" y="288"/>
                </a:cxn>
                <a:cxn ang="0">
                  <a:pos x="0" y="0"/>
                </a:cxn>
              </a:cxnLst>
              <a:rect l="0" t="0" r="r" b="b"/>
              <a:pathLst>
                <a:path w="1408" h="320">
                  <a:moveTo>
                    <a:pt x="1344" y="192"/>
                  </a:moveTo>
                  <a:cubicBezTo>
                    <a:pt x="1376" y="184"/>
                    <a:pt x="1408" y="176"/>
                    <a:pt x="1296" y="192"/>
                  </a:cubicBezTo>
                  <a:cubicBezTo>
                    <a:pt x="1184" y="208"/>
                    <a:pt x="888" y="320"/>
                    <a:pt x="672" y="288"/>
                  </a:cubicBezTo>
                  <a:cubicBezTo>
                    <a:pt x="456" y="256"/>
                    <a:pt x="228" y="1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auto">
            <a:xfrm>
              <a:off x="1000" y="1152"/>
              <a:ext cx="792" cy="816"/>
            </a:xfrm>
            <a:custGeom>
              <a:avLst/>
              <a:gdLst/>
              <a:ahLst/>
              <a:cxnLst>
                <a:cxn ang="0">
                  <a:pos x="776" y="0"/>
                </a:cxn>
                <a:cxn ang="0">
                  <a:pos x="680" y="336"/>
                </a:cxn>
                <a:cxn ang="0">
                  <a:pos x="104" y="432"/>
                </a:cxn>
                <a:cxn ang="0">
                  <a:pos x="56" y="816"/>
                </a:cxn>
              </a:cxnLst>
              <a:rect l="0" t="0" r="r" b="b"/>
              <a:pathLst>
                <a:path w="792" h="816">
                  <a:moveTo>
                    <a:pt x="776" y="0"/>
                  </a:moveTo>
                  <a:cubicBezTo>
                    <a:pt x="784" y="132"/>
                    <a:pt x="792" y="264"/>
                    <a:pt x="680" y="336"/>
                  </a:cubicBezTo>
                  <a:cubicBezTo>
                    <a:pt x="568" y="408"/>
                    <a:pt x="208" y="352"/>
                    <a:pt x="104" y="432"/>
                  </a:cubicBezTo>
                  <a:cubicBezTo>
                    <a:pt x="0" y="512"/>
                    <a:pt x="28" y="664"/>
                    <a:pt x="56" y="816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</p:grp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646684" y="4612093"/>
            <a:ext cx="610673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replace edges between </a:t>
            </a:r>
            <a:r>
              <a:rPr lang="en-US" sz="3200" i="1" dirty="0"/>
              <a:t>V</a:t>
            </a:r>
            <a:r>
              <a:rPr lang="en-US" sz="3200" i="1" baseline="-25000" dirty="0"/>
              <a:t>i</a:t>
            </a:r>
            <a:r>
              <a:rPr lang="en-US" sz="3200" dirty="0"/>
              <a:t> and </a:t>
            </a:r>
            <a:r>
              <a:rPr lang="en-US" sz="3200" i="1" dirty="0" err="1"/>
              <a:t>V</a:t>
            </a:r>
            <a:r>
              <a:rPr lang="en-US" sz="3200" i="1" baseline="-25000" dirty="0" err="1"/>
              <a:t>j</a:t>
            </a:r>
            <a:endParaRPr lang="en-US" sz="3200" i="1" baseline="-25000" dirty="0"/>
          </a:p>
          <a:p>
            <a:pPr algn="ctr">
              <a:lnSpc>
                <a:spcPct val="100000"/>
              </a:lnSpc>
            </a:pPr>
            <a:r>
              <a:rPr lang="en-US" sz="3200" dirty="0"/>
              <a:t>by </a:t>
            </a:r>
            <a:r>
              <a:rPr lang="en-US" sz="3200" dirty="0">
                <a:solidFill>
                  <a:srgbClr val="FF3300"/>
                </a:solidFill>
              </a:rPr>
              <a:t>random</a:t>
            </a:r>
            <a:r>
              <a:rPr lang="en-US" sz="3200" dirty="0"/>
              <a:t> edges </a:t>
            </a:r>
            <a:r>
              <a:rPr lang="en-US" sz="3200"/>
              <a:t>with </a:t>
            </a:r>
            <a:r>
              <a:rPr lang="hu-HU" sz="3200" smtClean="0"/>
              <a:t>prob</a:t>
            </a:r>
            <a:r>
              <a:rPr lang="en-US" sz="3200" smtClean="0"/>
              <a:t> </a:t>
            </a:r>
            <a:r>
              <a:rPr lang="en-US" sz="3200" i="1" err="1" smtClean="0"/>
              <a:t>p</a:t>
            </a:r>
            <a:r>
              <a:rPr lang="en-US" sz="3200" i="1" baseline="-25000" err="1" smtClean="0"/>
              <a:t>ij</a:t>
            </a:r>
            <a:r>
              <a:rPr lang="hu-HU" sz="3200" i="1" baseline="-25000"/>
              <a:t> </a:t>
            </a:r>
            <a:endParaRPr lang="hu-HU" sz="3200" i="1" baseline="-25000" smtClean="0"/>
          </a:p>
          <a:p>
            <a:pPr algn="ctr">
              <a:lnSpc>
                <a:spcPct val="100000"/>
              </a:lnSpc>
            </a:pPr>
            <a:r>
              <a:rPr lang="hu-HU" sz="3200" smtClean="0"/>
              <a:t>to get </a:t>
            </a:r>
            <a:r>
              <a:rPr lang="hu-HU" sz="3200" i="1" smtClean="0"/>
              <a:t>G</a:t>
            </a:r>
            <a:r>
              <a:rPr lang="hu-HU" sz="3200" i="1" baseline="30000" smtClean="0"/>
              <a:t>P</a:t>
            </a:r>
            <a:endParaRPr lang="hu-HU" sz="3200" i="1" baseline="30000" dirty="0"/>
          </a:p>
        </p:txBody>
      </p:sp>
      <p:sp>
        <p:nvSpPr>
          <p:cNvPr id="19" name="Dia számának helye 5"/>
          <p:cNvSpPr txBox="1">
            <a:spLocks/>
          </p:cNvSpPr>
          <p:nvPr/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B3546A2-2881-4C96-99E3-A13A7BAF87B7}" type="slidenum">
              <a:rPr lang="en-US" altLang="en-US" sz="14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9645" y="1712556"/>
            <a:ext cx="46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hu-HU" sz="2800" i="1" smtClean="0"/>
              <a:t>V</a:t>
            </a:r>
            <a:r>
              <a:rPr lang="hu-HU" sz="2800" i="1" baseline="-25000"/>
              <a:t>i</a:t>
            </a:r>
            <a:endParaRPr lang="hu-HU" sz="2800" i="1" baseline="-2500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639582" y="262129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hu-HU" sz="2800" i="1" smtClean="0"/>
              <a:t>V</a:t>
            </a:r>
            <a:r>
              <a:rPr lang="hu-HU" sz="2800" i="1" baseline="-25000" smtClean="0"/>
              <a:t>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1905000"/>
            <a:ext cx="41783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i="1">
                <a:solidFill>
                  <a:srgbClr val="0000FF"/>
                </a:solidFill>
              </a:rPr>
              <a:t>p</a:t>
            </a:r>
            <a:r>
              <a:rPr lang="en-US" sz="3200" i="1" baseline="-25000">
                <a:solidFill>
                  <a:srgbClr val="0000FF"/>
                </a:solidFill>
              </a:rPr>
              <a:t>ij</a:t>
            </a:r>
            <a:r>
              <a:rPr lang="hu-HU" sz="3200" i="1" baseline="-25000">
                <a:solidFill>
                  <a:srgbClr val="0000FF"/>
                </a:solidFill>
              </a:rPr>
              <a:t> </a:t>
            </a:r>
            <a:r>
              <a:rPr lang="hu-HU" sz="3200" smtClean="0">
                <a:solidFill>
                  <a:srgbClr val="0000FF"/>
                </a:solidFill>
              </a:rPr>
              <a:t>: </a:t>
            </a:r>
            <a:r>
              <a:rPr lang="hu-HU" sz="3200" smtClean="0"/>
              <a:t>edge density </a:t>
            </a:r>
          </a:p>
          <a:p>
            <a:pPr algn="l">
              <a:lnSpc>
                <a:spcPct val="100000"/>
              </a:lnSpc>
            </a:pPr>
            <a:r>
              <a:rPr lang="hu-HU" sz="3200"/>
              <a:t> </a:t>
            </a:r>
            <a:r>
              <a:rPr lang="hu-HU" sz="3200" smtClean="0"/>
              <a:t>     between</a:t>
            </a:r>
            <a:r>
              <a:rPr lang="hu-HU" sz="3200" i="1" smtClean="0"/>
              <a:t>V</a:t>
            </a:r>
            <a:r>
              <a:rPr lang="hu-HU" sz="3200" i="1" baseline="-25000" smtClean="0"/>
              <a:t>i</a:t>
            </a:r>
            <a:r>
              <a:rPr lang="hu-HU" sz="3200" smtClean="0"/>
              <a:t> and </a:t>
            </a:r>
            <a:r>
              <a:rPr lang="hu-HU" sz="3200" i="1" smtClean="0"/>
              <a:t>V</a:t>
            </a:r>
            <a:r>
              <a:rPr lang="hu-HU" sz="3200" i="1" baseline="-25000" smtClean="0"/>
              <a:t>j </a:t>
            </a:r>
            <a:endParaRPr lang="hu-HU" sz="3200" smtClean="0"/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smtClean="0">
                <a:solidFill>
                  <a:srgbClr val="000000"/>
                </a:solidFill>
              </a:rPr>
              <a:t>Regularity partitions</a:t>
            </a:r>
            <a:endParaRPr lang="hu-HU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545" y="629816"/>
            <a:ext cx="9427023" cy="1143000"/>
          </a:xfrm>
          <a:ln/>
        </p:spPr>
        <p:txBody>
          <a:bodyPr/>
          <a:lstStyle/>
          <a:p>
            <a:pPr algn="l"/>
            <a:r>
              <a:rPr lang="hu-HU" sz="3200" smtClean="0"/>
              <a:t>Weak Regularity </a:t>
            </a:r>
            <a:r>
              <a:rPr lang="en-US" sz="3200" smtClean="0"/>
              <a:t>Lemma</a:t>
            </a:r>
            <a:r>
              <a:rPr lang="hu-HU" sz="3200" smtClean="0"/>
              <a:t>  </a:t>
            </a:r>
            <a:r>
              <a:rPr lang="hu-HU" sz="3200" smtClean="0">
                <a:solidFill>
                  <a:srgbClr val="009900"/>
                </a:solidFill>
              </a:rPr>
              <a:t>(Szemerédi) </a:t>
            </a:r>
            <a:br>
              <a:rPr lang="hu-HU" sz="3200" smtClean="0">
                <a:solidFill>
                  <a:srgbClr val="009900"/>
                </a:solidFill>
              </a:rPr>
            </a:br>
            <a:r>
              <a:rPr lang="hu-HU" sz="3200">
                <a:solidFill>
                  <a:srgbClr val="009900"/>
                </a:solidFill>
              </a:rPr>
              <a:t>	</a:t>
            </a:r>
            <a:r>
              <a:rPr lang="hu-HU" sz="3200" smtClean="0">
                <a:solidFill>
                  <a:srgbClr val="009900"/>
                </a:solidFill>
              </a:rPr>
              <a:t>			       Frieze-Kannan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160784" y="1447800"/>
            <a:ext cx="4267200" cy="236220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313184" y="1447800"/>
            <a:ext cx="4064000" cy="2286000"/>
            <a:chOff x="576" y="1152"/>
            <a:chExt cx="2560" cy="1440"/>
          </a:xfrm>
        </p:grpSpPr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576" y="1904"/>
              <a:ext cx="1680" cy="30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672" y="16"/>
                </a:cxn>
                <a:cxn ang="0">
                  <a:pos x="1440" y="208"/>
                </a:cxn>
                <a:cxn ang="0">
                  <a:pos x="1680" y="256"/>
                </a:cxn>
              </a:cxnLst>
              <a:rect l="0" t="0" r="r" b="b"/>
              <a:pathLst>
                <a:path w="1680" h="304">
                  <a:moveTo>
                    <a:pt x="0" y="304"/>
                  </a:moveTo>
                  <a:cubicBezTo>
                    <a:pt x="216" y="168"/>
                    <a:pt x="432" y="32"/>
                    <a:pt x="672" y="16"/>
                  </a:cubicBezTo>
                  <a:cubicBezTo>
                    <a:pt x="912" y="0"/>
                    <a:pt x="1272" y="168"/>
                    <a:pt x="1440" y="208"/>
                  </a:cubicBezTo>
                  <a:cubicBezTo>
                    <a:pt x="1608" y="248"/>
                    <a:pt x="1644" y="252"/>
                    <a:pt x="1680" y="256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auto">
            <a:xfrm>
              <a:off x="2232" y="1728"/>
              <a:ext cx="216" cy="864"/>
            </a:xfrm>
            <a:custGeom>
              <a:avLst/>
              <a:gdLst/>
              <a:ahLst/>
              <a:cxnLst>
                <a:cxn ang="0">
                  <a:pos x="72" y="864"/>
                </a:cxn>
                <a:cxn ang="0">
                  <a:pos x="24" y="432"/>
                </a:cxn>
                <a:cxn ang="0">
                  <a:pos x="216" y="0"/>
                </a:cxn>
              </a:cxnLst>
              <a:rect l="0" t="0" r="r" b="b"/>
              <a:pathLst>
                <a:path w="216" h="864">
                  <a:moveTo>
                    <a:pt x="72" y="864"/>
                  </a:moveTo>
                  <a:cubicBezTo>
                    <a:pt x="36" y="720"/>
                    <a:pt x="0" y="576"/>
                    <a:pt x="24" y="432"/>
                  </a:cubicBezTo>
                  <a:cubicBezTo>
                    <a:pt x="48" y="288"/>
                    <a:pt x="132" y="144"/>
                    <a:pt x="216" y="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auto">
            <a:xfrm>
              <a:off x="1728" y="1440"/>
              <a:ext cx="1408" cy="320"/>
            </a:xfrm>
            <a:custGeom>
              <a:avLst/>
              <a:gdLst/>
              <a:ahLst/>
              <a:cxnLst>
                <a:cxn ang="0">
                  <a:pos x="1344" y="192"/>
                </a:cxn>
                <a:cxn ang="0">
                  <a:pos x="1296" y="192"/>
                </a:cxn>
                <a:cxn ang="0">
                  <a:pos x="672" y="288"/>
                </a:cxn>
                <a:cxn ang="0">
                  <a:pos x="0" y="0"/>
                </a:cxn>
              </a:cxnLst>
              <a:rect l="0" t="0" r="r" b="b"/>
              <a:pathLst>
                <a:path w="1408" h="320">
                  <a:moveTo>
                    <a:pt x="1344" y="192"/>
                  </a:moveTo>
                  <a:cubicBezTo>
                    <a:pt x="1376" y="184"/>
                    <a:pt x="1408" y="176"/>
                    <a:pt x="1296" y="192"/>
                  </a:cubicBezTo>
                  <a:cubicBezTo>
                    <a:pt x="1184" y="208"/>
                    <a:pt x="888" y="320"/>
                    <a:pt x="672" y="288"/>
                  </a:cubicBezTo>
                  <a:cubicBezTo>
                    <a:pt x="456" y="256"/>
                    <a:pt x="228" y="1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auto">
            <a:xfrm>
              <a:off x="1000" y="1152"/>
              <a:ext cx="792" cy="816"/>
            </a:xfrm>
            <a:custGeom>
              <a:avLst/>
              <a:gdLst/>
              <a:ahLst/>
              <a:cxnLst>
                <a:cxn ang="0">
                  <a:pos x="776" y="0"/>
                </a:cxn>
                <a:cxn ang="0">
                  <a:pos x="680" y="336"/>
                </a:cxn>
                <a:cxn ang="0">
                  <a:pos x="104" y="432"/>
                </a:cxn>
                <a:cxn ang="0">
                  <a:pos x="56" y="816"/>
                </a:cxn>
              </a:cxnLst>
              <a:rect l="0" t="0" r="r" b="b"/>
              <a:pathLst>
                <a:path w="792" h="816">
                  <a:moveTo>
                    <a:pt x="776" y="0"/>
                  </a:moveTo>
                  <a:cubicBezTo>
                    <a:pt x="784" y="132"/>
                    <a:pt x="792" y="264"/>
                    <a:pt x="680" y="336"/>
                  </a:cubicBezTo>
                  <a:cubicBezTo>
                    <a:pt x="568" y="408"/>
                    <a:pt x="208" y="352"/>
                    <a:pt x="104" y="432"/>
                  </a:cubicBezTo>
                  <a:cubicBezTo>
                    <a:pt x="0" y="512"/>
                    <a:pt x="28" y="664"/>
                    <a:pt x="56" y="816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</p:grpSp>
      <p:grpSp>
        <p:nvGrpSpPr>
          <p:cNvPr id="38935" name="Group 23"/>
          <p:cNvGrpSpPr>
            <a:grpSpLocks/>
          </p:cNvGrpSpPr>
          <p:nvPr/>
        </p:nvGrpSpPr>
        <p:grpSpPr bwMode="auto">
          <a:xfrm>
            <a:off x="1151384" y="1752600"/>
            <a:ext cx="2514600" cy="2870200"/>
            <a:chOff x="1104" y="1344"/>
            <a:chExt cx="1584" cy="1808"/>
          </a:xfrm>
        </p:grpSpPr>
        <p:sp>
          <p:nvSpPr>
            <p:cNvPr id="38932" name="Oval 20"/>
            <p:cNvSpPr>
              <a:spLocks noChangeArrowheads="1"/>
            </p:cNvSpPr>
            <p:nvPr/>
          </p:nvSpPr>
          <p:spPr bwMode="auto">
            <a:xfrm rot="1741191">
              <a:off x="1104" y="1344"/>
              <a:ext cx="1584" cy="96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 flipV="1">
              <a:off x="2112" y="2400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38934" name="Text Box 22"/>
            <p:cNvSpPr txBox="1">
              <a:spLocks noChangeArrowheads="1"/>
            </p:cNvSpPr>
            <p:nvPr/>
          </p:nvSpPr>
          <p:spPr bwMode="auto">
            <a:xfrm>
              <a:off x="1894" y="2736"/>
              <a:ext cx="246" cy="4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i="1" smtClean="0">
                  <a:solidFill>
                    <a:srgbClr val="FF0000"/>
                  </a:solidFill>
                </a:rPr>
                <a:t>S</a:t>
              </a:r>
              <a:endParaRPr lang="en-US" i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808856" y="4572000"/>
            <a:ext cx="7954144" cy="1915939"/>
            <a:chOff x="808856" y="4713461"/>
            <a:chExt cx="7954144" cy="1915939"/>
          </a:xfrm>
        </p:grpSpPr>
        <p:sp>
          <p:nvSpPr>
            <p:cNvPr id="3" name="Rounded Rectangle 2"/>
            <p:cNvSpPr/>
            <p:nvPr/>
          </p:nvSpPr>
          <p:spPr>
            <a:xfrm>
              <a:off x="808856" y="4713461"/>
              <a:ext cx="7954144" cy="19159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320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38936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301378"/>
                </p:ext>
              </p:extLst>
            </p:nvPr>
          </p:nvGraphicFramePr>
          <p:xfrm>
            <a:off x="866775" y="4784899"/>
            <a:ext cx="7869238" cy="172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00" name="Equation" r:id="rId3" imgW="3098520" imgH="711000" progId="Equation.DSMT4">
                    <p:embed/>
                  </p:oleObj>
                </mc:Choice>
                <mc:Fallback>
                  <p:oleObj name="Equation" r:id="rId3" imgW="3098520" imgH="711000" progId="Equation.DSMT4">
                    <p:embed/>
                    <p:pic>
                      <p:nvPicPr>
                        <p:cNvPr id="3893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775" y="4784899"/>
                          <a:ext cx="7869238" cy="17272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Dia számának helye 5"/>
          <p:cNvSpPr txBox="1">
            <a:spLocks/>
          </p:cNvSpPr>
          <p:nvPr/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B3546A2-2881-4C96-99E3-A13A7BAF87B7}" type="slidenum">
              <a:rPr lang="en-US" altLang="en-US" sz="14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9645" y="1712556"/>
            <a:ext cx="46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hu-HU" sz="2800" i="1" smtClean="0"/>
              <a:t>V</a:t>
            </a:r>
            <a:r>
              <a:rPr lang="hu-HU" sz="2800" i="1" baseline="-25000"/>
              <a:t>i</a:t>
            </a:r>
            <a:endParaRPr lang="hu-HU" sz="2800" i="1" baseline="-2500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639582" y="262129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hu-HU" sz="2800" i="1" smtClean="0"/>
              <a:t>V</a:t>
            </a:r>
            <a:r>
              <a:rPr lang="hu-HU" sz="2800" i="1" baseline="-25000" smtClean="0"/>
              <a:t>j</a:t>
            </a:r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>
                <a:solidFill>
                  <a:srgbClr val="000000"/>
                </a:solidFill>
              </a:rPr>
              <a:t>Regularity partitions</a:t>
            </a:r>
          </a:p>
        </p:txBody>
      </p:sp>
      <p:sp>
        <p:nvSpPr>
          <p:cNvPr id="5" name="Lekerekített téglalap 4"/>
          <p:cNvSpPr/>
          <p:nvPr/>
        </p:nvSpPr>
        <p:spPr bwMode="auto">
          <a:xfrm>
            <a:off x="4717232" y="2413000"/>
            <a:ext cx="4045768" cy="1055608"/>
          </a:xfrm>
          <a:prstGeom prst="roundRect">
            <a:avLst/>
          </a:prstGeom>
          <a:noFill/>
          <a:ln w="19050" cap="flat" cmpd="sng" algn="ctr">
            <a:solidFill>
              <a:srgbClr val="072C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1" u="none" strike="noStrike" cap="none" normalizeH="0" baseline="0" smtClean="0">
                <a:ln>
                  <a:noFill/>
                </a:ln>
                <a:solidFill>
                  <a:srgbClr val="072CCB"/>
                </a:solidFill>
                <a:effectLst/>
                <a:latin typeface="Arial" charset="0"/>
              </a:rPr>
              <a:t>Is this a strong enough measure of closeness?</a:t>
            </a:r>
          </a:p>
        </p:txBody>
      </p:sp>
    </p:spTree>
    <p:extLst>
      <p:ext uri="{BB962C8B-B14F-4D97-AF65-F5344CB8AC3E}">
        <p14:creationId xmlns:p14="http://schemas.microsoft.com/office/powerpoint/2010/main" val="40582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80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31722</TotalTime>
  <Words>1097</Words>
  <Application>Microsoft Office PowerPoint</Application>
  <PresentationFormat>Diavetítés a képernyőre (4:3 oldalarány)</PresentationFormat>
  <Paragraphs>354</Paragraphs>
  <Slides>45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6" baseType="lpstr">
      <vt:lpstr>Calibri</vt:lpstr>
      <vt:lpstr>Comic Sans MS</vt:lpstr>
      <vt:lpstr>Euclid Math Two</vt:lpstr>
      <vt:lpstr>Symbol</vt:lpstr>
      <vt:lpstr>Euclid Math One</vt:lpstr>
      <vt:lpstr>Arial</vt:lpstr>
      <vt:lpstr>Euclid Symbol</vt:lpstr>
      <vt:lpstr>Copperplate Gothic Light</vt:lpstr>
      <vt:lpstr>Euclid Extra</vt:lpstr>
      <vt:lpstr>Default Design</vt:lpstr>
      <vt:lpstr>Equation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Weak Regularity Lemma  (Szemerédi)             Frieze-Kannan</vt:lpstr>
      <vt:lpstr>Weak Regularity Lemma  (Szemerédi)             Frieze-Kannan</vt:lpstr>
      <vt:lpstr>Weak Regularity Lemma  (Szemerédi)             Frieze-Kannan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lovasz</dc:creator>
  <cp:lastModifiedBy>Lovász László</cp:lastModifiedBy>
  <cp:revision>398</cp:revision>
  <dcterms:created xsi:type="dcterms:W3CDTF">2003-11-09T04:09:10Z</dcterms:created>
  <dcterms:modified xsi:type="dcterms:W3CDTF">2018-06-19T13:30:38Z</dcterms:modified>
</cp:coreProperties>
</file>